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31" d="100"/>
          <a:sy n="31" d="100"/>
        </p:scale>
        <p:origin x="-96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61529-C786-42CB-BFC1-4AC88FB1B2A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3BF83-3337-4CED-84C9-6C77E69E3F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61529-C786-42CB-BFC1-4AC88FB1B2A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3BF83-3337-4CED-84C9-6C77E69E3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61529-C786-42CB-BFC1-4AC88FB1B2A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3BF83-3337-4CED-84C9-6C77E69E3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61529-C786-42CB-BFC1-4AC88FB1B2A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3BF83-3337-4CED-84C9-6C77E69E3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61529-C786-42CB-BFC1-4AC88FB1B2A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3BF83-3337-4CED-84C9-6C77E69E3F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61529-C786-42CB-BFC1-4AC88FB1B2A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3BF83-3337-4CED-84C9-6C77E69E3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61529-C786-42CB-BFC1-4AC88FB1B2A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3BF83-3337-4CED-84C9-6C77E69E3F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61529-C786-42CB-BFC1-4AC88FB1B2A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3BF83-3337-4CED-84C9-6C77E69E3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61529-C786-42CB-BFC1-4AC88FB1B2A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3BF83-3337-4CED-84C9-6C77E69E3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61529-C786-42CB-BFC1-4AC88FB1B2A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3BF83-3337-4CED-84C9-6C77E69E3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2F61529-C786-42CB-BFC1-4AC88FB1B2A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AE3BF83-3337-4CED-84C9-6C77E69E3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2F61529-C786-42CB-BFC1-4AC88FB1B2A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AE3BF83-3337-4CED-84C9-6C77E69E3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Roaring Twenties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34000"/>
            <a:ext cx="6400800" cy="685800"/>
          </a:xfrm>
        </p:spPr>
        <p:txBody>
          <a:bodyPr/>
          <a:lstStyle/>
          <a:p>
            <a:r>
              <a:rPr lang="en-US" dirty="0" smtClean="0"/>
              <a:t>A Booming Economy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Automobile Drives Prosperity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295400"/>
            <a:ext cx="47244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Henry Ford introduced a series of methods and ideas that revolutionized production, wages, working conditions and daily life</a:t>
            </a:r>
          </a:p>
          <a:p>
            <a:r>
              <a:rPr lang="en-US" dirty="0" smtClean="0"/>
              <a:t>Mass production </a:t>
            </a:r>
            <a:r>
              <a:rPr lang="en-US" dirty="0" smtClean="0">
                <a:sym typeface="Wingdings" pitchFamily="2" charset="2"/>
              </a:rPr>
              <a:t> the rapid manufacture of large numbers of identical products </a:t>
            </a:r>
          </a:p>
          <a:p>
            <a:r>
              <a:rPr lang="en-US" dirty="0" smtClean="0">
                <a:sym typeface="Wingdings" pitchFamily="2" charset="2"/>
              </a:rPr>
              <a:t>In 1908, Ford produced his Model T which was a reliable automobile that could be purchased for $850</a:t>
            </a:r>
          </a:p>
          <a:p>
            <a:r>
              <a:rPr lang="en-US" dirty="0" smtClean="0">
                <a:sym typeface="Wingdings" pitchFamily="2" charset="2"/>
              </a:rPr>
              <a:t>Scientific management  relatively new method of improving efficiency in the workplace</a:t>
            </a:r>
          </a:p>
          <a:p>
            <a:r>
              <a:rPr lang="en-US" dirty="0" smtClean="0">
                <a:sym typeface="Wingdings" pitchFamily="2" charset="2"/>
              </a:rPr>
              <a:t>Implementation of the assembly line dropped the price as low as $290 by 1927</a:t>
            </a:r>
            <a:endParaRPr lang="en-US" dirty="0"/>
          </a:p>
        </p:txBody>
      </p:sp>
      <p:pic>
        <p:nvPicPr>
          <p:cNvPr id="7170" name="Picture 2" descr="http://thepandorasociety.com/wp-content/uploads/2014/08/1908-ford-model-t-photo-338173-s-1280x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3741790" cy="2286000"/>
          </a:xfrm>
          <a:prstGeom prst="rect">
            <a:avLst/>
          </a:prstGeom>
          <a:noFill/>
        </p:spPr>
      </p:pic>
      <p:pic>
        <p:nvPicPr>
          <p:cNvPr id="7172" name="Picture 4" descr="http://assets.hemmings.com/story_image/131681-500-0.jpg?rev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3432431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Automobile Changes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6388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boom in the automobile industry promoted growth in other industries related to cars (oil, rubber, asphalt, steel, gasoline, glass, etc)</a:t>
            </a:r>
          </a:p>
          <a:p>
            <a:r>
              <a:rPr lang="en-US" dirty="0" smtClean="0"/>
              <a:t>Oil discoveries in California, Texas, Oklahoma, and New Mexico brought workers and money to the region</a:t>
            </a:r>
          </a:p>
          <a:p>
            <a:r>
              <a:rPr lang="en-US" dirty="0" smtClean="0"/>
              <a:t>Road construction grew, especially when the federal government introduced the system of numbered highways in 1926</a:t>
            </a:r>
          </a:p>
          <a:p>
            <a:r>
              <a:rPr lang="en-US" dirty="0" smtClean="0"/>
              <a:t>Growth in highways led to growth in roadside diners, motor hotels (motels), and service stations</a:t>
            </a:r>
          </a:p>
          <a:p>
            <a:r>
              <a:rPr lang="en-US" dirty="0" smtClean="0"/>
              <a:t>The automobile allowed people to live further away from their place of employment, allowing for the development of suburban communities</a:t>
            </a:r>
            <a:endParaRPr lang="en-US" dirty="0"/>
          </a:p>
        </p:txBody>
      </p:sp>
      <p:pic>
        <p:nvPicPr>
          <p:cNvPr id="6146" name="Picture 2" descr="http://www.journalofantiques.com/images24/fetur_aug03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038600"/>
            <a:ext cx="3124200" cy="2085403"/>
          </a:xfrm>
          <a:prstGeom prst="rect">
            <a:avLst/>
          </a:prstGeom>
          <a:noFill/>
        </p:spPr>
      </p:pic>
      <p:pic>
        <p:nvPicPr>
          <p:cNvPr id="6148" name="Picture 4" descr="http://rehtwogunraconteur.com/wp-content/uploads/2011/08/Oilfield-BurkburnettTexas-c.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00200"/>
            <a:ext cx="2809068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and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219200"/>
            <a:ext cx="60198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Consumer Revolution </a:t>
            </a:r>
            <a:r>
              <a:rPr lang="en-US" dirty="0" smtClean="0">
                <a:sym typeface="Wingdings" pitchFamily="2" charset="2"/>
              </a:rPr>
              <a:t> introduction of new, affordable goods that became widely available to the public</a:t>
            </a:r>
          </a:p>
          <a:p>
            <a:r>
              <a:rPr lang="en-US" dirty="0" smtClean="0">
                <a:sym typeface="Wingdings" pitchFamily="2" charset="2"/>
              </a:rPr>
              <a:t>Companies began to implement new “scientific” techniques and psychological research to sell more products to consumers</a:t>
            </a:r>
          </a:p>
          <a:p>
            <a:r>
              <a:rPr lang="en-US" dirty="0" smtClean="0">
                <a:sym typeface="Wingdings" pitchFamily="2" charset="2"/>
              </a:rPr>
              <a:t>Magazine and newspaper ads focused on the desires, wants, and fears of the American public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Developed a desire to have a “name brand” product</a:t>
            </a:r>
          </a:p>
          <a:p>
            <a:r>
              <a:rPr lang="en-US" b="1" dirty="0" smtClean="0"/>
              <a:t>Installment buying </a:t>
            </a:r>
            <a:r>
              <a:rPr lang="en-US" dirty="0" smtClean="0">
                <a:sym typeface="Wingdings" pitchFamily="2" charset="2"/>
              </a:rPr>
              <a:t> consumer would make a small down payment and then ay off the rest of the debt in regular monthly payments</a:t>
            </a:r>
            <a:endParaRPr lang="en-US" dirty="0"/>
          </a:p>
        </p:txBody>
      </p:sp>
      <p:pic>
        <p:nvPicPr>
          <p:cNvPr id="5122" name="Picture 2" descr="http://1920s-ghs.wikispaces.com/file/view/cola_advertisment.jpg/92688780/cola_advertis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2575493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914400"/>
          </a:xfrm>
        </p:spPr>
        <p:txBody>
          <a:bodyPr/>
          <a:lstStyle/>
          <a:p>
            <a:r>
              <a:rPr lang="en-US" dirty="0" smtClean="0"/>
              <a:t>Bull Market Means Big Fortunes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61722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stock market was experiencing a bull market, which is a period of rising stock prices</a:t>
            </a:r>
          </a:p>
          <a:p>
            <a:r>
              <a:rPr lang="en-US" dirty="0" smtClean="0"/>
              <a:t>More and more Americans invested in stocks in an attempt to get rich quick</a:t>
            </a:r>
          </a:p>
          <a:p>
            <a:r>
              <a:rPr lang="en-US" dirty="0" smtClean="0"/>
              <a:t>By 1929, around 4 million Americans owned stocks</a:t>
            </a:r>
          </a:p>
          <a:p>
            <a:r>
              <a:rPr lang="en-US" dirty="0" smtClean="0"/>
              <a:t>Buying on margin </a:t>
            </a:r>
            <a:r>
              <a:rPr lang="en-US" dirty="0" smtClean="0">
                <a:sym typeface="Wingdings" pitchFamily="2" charset="2"/>
              </a:rPr>
              <a:t> a form of buying stock on credit which involved a buyer paying little down to a broker and repaying as their stock increased</a:t>
            </a:r>
            <a:endParaRPr lang="en-US" dirty="0"/>
          </a:p>
        </p:txBody>
      </p:sp>
      <p:sp>
        <p:nvSpPr>
          <p:cNvPr id="4098" name="AutoShape 2" descr="data:image/jpeg;base64,/9j/4AAQSkZJRgABAQAAAQABAAD/2wCEAAkGBhQSERUUExQWFRUWGRoYGBgYFxwYHBocHB4XHRoZHx4YHCYgGhskGRgcHy8gJCcpLC0sGCAxNTAqNSYrLSkBCQoKDgwOGg8PFywcHB0pKSksKSksKSkpLCwpKSkpKSkpKSwpKSkpKSksKSkpKSkpKSksKSkpLCksLCkpKSksKf/AABEIAM8A8wMBIgACEQEDEQH/xAAcAAABBQEBAQAAAAAAAAAAAAAFAgMEBgcBAAj/xABKEAACAQIEAwYDBQYCCAMJAQABAhEDIQAEEjEFQVEGEyJhcYEykaEHFEKx8CNSYnLB0ZLhFTNDU4KisvGjwtIWJWNzdJOks9Mk/8QAGAEAAwEBAAAAAAAAAAAAAAAAAAECAwT/xAAlEQEBAAICAgEDBQEAAAAAAAAAAQIRITESQQMiUWETMkJxgQT/2gAMAwEAAhEDEQA/AGM9wZqtNfvEgiAO6an4aQJhaas37RtVlKliSzKROmYeQ4stEtTqUAfiAAAYQACBNNrAfFqW/wAXUwFq5uo6SztoAupDEEAkCY8Igkjlv54jV8xrJJABi0tIBExM2ueR31HHP2y3RfJZFyx7tUKIbtWYIu6qWKk+Ea5BYWXYkQZmni6pUSmajCnTRdIWaao40tZkZi9MMpMgrqaNowG4Z2iqUZCClpaCV7sGdIEXs6rYGAwv9INOsCTqJYkCWu8REsbSTPMEbmxkRp64P007svxSpXVmq1Nek6Vso0rAtCxpEjaPPniD2gRVro1Sqgosf2lJtZkID4iqRI8ekHVYvjn2eOxouGtD2ECYZFbpJ31AmbMItiD27zoWqECQxUlnlpK6oCEA6e7kGQZB1bAgHFfxO8QFzyUBIp6oRrwQNYGgEyfhsTEKQSZCLDAjRX06oWFvMlpHQ76unPleQbvZvjTVCTUTWDrJYjQWJLT4lEkB2DEWusWBxN4PmaZn71qqFFXu1qFmpjxHUGAOsgSIRYBMgkDEf2Um+0HKd9UBVNZplg7i4BKbeK0sATAkXJuJBw9W49rVUcSq7iEQH4ggA0TCBm+LVJu25UHqGdR633ajSNSjUVzSp08xEd7BIe+hYCiVuZB1F7oR/aHsuab1LJSKTUamJJVSTAki4J8I6mP3hLtO/hXwYB/Df/t6xtP5YK0s5NFgQHcWDMDqUQyQpU2XSynxESUAAsCw9VVSQ0sOR0kMDKwSDyjV1uPTB7h7UMz3FEp3YQMatUQXKrrqsVknTzEWEXIPwhRMDc/nmrlS8DTIULA9BbpbpMDErLLDOVqFWc6QVXwBW8UT8SGZWykSBeDII5rt7l0OnK5KiEtetTFV28yWMX6fXDdLtxQdpq5KiJsWo6qTR5aWjF+P5V4iVbsmi0nrjMSoCF9N9NRy+k+BApQHcDS4XVZDAOjcHrUs4ZWo7CkhpLU1FWLEOHkAgONBptMbkcxai0FyucCjLZh6TAgmnVdmBIm6gWF2LGAbm0SZMdjMwaGqi9J6UC9QAMVINTS6+FlYaIXwzHimfwnMOCL9hq1Oq1Wl3L+LWA4bcFGLKJOlywMX0jQvIkYm5UAPTjbWsf4lw/wztSrVGQlVQKWLvUAJuBZTEgsSZFtJp28VmMufFT/+Yv8A1DFSmlcX7UdzmO6SmWfXQDMTA01m0BhHxERcW3GAn2j62asmtu7OSrNoBgalqZaGtz0sw9Dh/tIIzjnyyR//ACYw7234c9WoyopOvKZimDsut3yuhSxsCYMDexgGMBpXa9L5L/6in9SMM9mx/wC7GH8dcf8AjPgtxnId73G/7JhVsQLppIBkG0+/pvhWX4WtHLd2LDUWOnV+N9TbktMk856RhhU+w+RdamXdlIH3BEM2OrWG06T4vhg7RcYG8XpA5itciKtTYx+L/LF8yueois9FGTXGvSCC2gBRqIFwNUiW3M74zntlnWy+crKF1hv2oI3AbUWBHMAjfoRbBsvC58SbNUgCzKGeVgkeUD9f252jsen7LM+rD/w8v+v1etcEyFSolVyaVJUZRLMZIcAi4UySZMbkmL2wVyOafL0amqotJHdj3hBkjTTXSisJ1TTM+EkTcKb4GOONnaw8R4hTprTDN4oYhBdjcXi0D+IkDzm2B3Ee1a1GB7isIEbL1PRsAWzLmGpg0VcyKtQF69Q//DQamnoRqYCPGAMMV+E1QRHfQRPjrkMeUnSSBJ8z64Gwpn+OnuwzVBl6Tdb1WgwQoF7EH4fKXExgIeIOVmivcU5jv6vidj1UXhj/AAhnM/EZxF4VwlzmGGkAwDrc96QJiADYnzaQOhxc8p2eWZOp6n7xYlwLgiRZF8hC4Ap44AGuaeZqE3LlkUt5w76h73x7GiJ2cqR/rXHkTTMe7UST7k+uPYNEwVqRKuQ0BQARqN7jSPOB1tbzwmtTpiysxHIm2/QXm889vcYaqKqgxJEw0nTHM23EAi8/nebnuL0Wp6FoolUSCQoCqtihGpixeC12iTUAuFQDGRMKyOT1NpQHxWJ0s+gAqSylDqLRaQpGl+UyGVypdiKahlUkBgpA8KlpAJs8AtEzJgKPCoJcKzK1aYpLSSlVBD94CQVRDIIdrUqjF9GouohbwSA1py3Cyoqp98Sj3pXvGrU0DqrlmXw2ChmFR5CqfGhESwWpFeJfYDMa6TkAAAoogkghUCqfETHhAEL4bWA2w12xytN2vWSjUC+AMjMXJI0qWjRTSddyRcXkbHuDcH+76v2prGo2pqkBQzAKDAH4fM3Jk88U77SKTd8jLNqd7xHjblz3P188VeheFXp0ypBIEjaQDe9+hHSLWnCxminMjWIJndZBtG1wOfynDCU7SxKgg6ZGqWX8MagQJtqO298KNUsN46iLA+S7D2jGViK9VMnw2m28+X66Rh56xXxMdbbgliTt4hHS+98R6dQzJifIafrtPK/njkqQvKPUzz53B/XXE6JIpXa47sE2tAB+WFfdypLRKfCWAOkwAWGrYkWJjqOuEvDASbrIB3vy329PXCstn2RWUgMp2MSFJI8Y5BjAU9RIw5wIcp8IWopNOSd4PhEASSWggQMR6fAncEqotq/GN1jUAG0kkagSBJi8YVRGlpV4Anle+8Ex0j+2J/D8w4fSAXFQaI06jUBsEFjcnmBqv/MMX53ZzKgKq6Exuu8Xj23HrEeeLJwrt40aK471CImfEBa0mdQsJU2ti0cO+xGpVmpXrChMlUUa2WdtTEwD5Cdt8A+0X2b1srqaoDXXcVKPxRtLofF0/e33GNfTWwWy9Vax10Ki1JCgqwBcAMCPjkwIFuekCcXhswFhyfCrBrSbAg+pMctzjFaPZ6qTrytQVQIIMik1wpABchXPiGxkyCBF8TqPbXO5Q6awYctNemQD5SwE+xwpr0nTcq2Vp1MxqYQxFOJFyE8YENIBDkH4Qwtfpzj/ABujlmZ6hGpaZqwBqfu6d3IAvEkdBJxnGW+0zL5vw5pquXeUOoEtTlG1A+D4ZNjKXW04tfF6VPiC66eZpN+xq0Tomp/rQktpW6/ADcdOmHpWxrtJxNqX3bSAe9rJSaSRCVCoYiNztbbneIMPgGcqVuHVDVIZy1dLKACA7IBC/wANuZx7i+ap1UpF9aGi6VAAhuUIIE1QgAMb2xQOI9qa1c/6NyNNqKs5L1O8DtpY6qjFqZ0ovikhT0UXYAnQH+wWS7vM5dSNLLw/QRzBFUahbmDgX9pQH3tvGEOgKJ2M6xH66YsXYrgdWlUosy6QuUFFhMkOXDEHSCs2udVydjfAf7UKHd1kqEqO81KQwLCFuAdIldWoifLzJCvTb/n/AHwjhGWZadR17uVNJS1WSFBQiVVQdR5RebWJwSyvZ92bW2ot/vaoDVPRKZlaQEWLao/cBxH7LcQVQVcEF2y0ReBpiWP4VB3OLJmu0VFQ4pDv2phdYB0ouqyiSPEZHIGI5GAWxvbuQ4MFkqpLH4nYlmb+Z2knrA26AYg8Wr0Q4HfLqAggEWMm3PA3i3G6jnKvUrhKTrTrVaKlQoVhJUx43EHYkzEwLY5xDPEkOKDAFQFDVKaNEWJUatIINgT8sMjdLP5ei71XZ2UCPCpN7kC0b35jbffHeLdrsx91V8t3dNagLLKS4WbEqWKBgLEQ23nAE8S4gzUyopKo3JaqCN40+FNzr+hxDoLUq5SWd/BVFJFFQqqjSGsFADMSbsbgRgCw083kyqmrmKZqFVL6qpJ1aRqmAbzPPHsCuDcNY0RambuPGis1nYXJEn+0Y9idkpnDER3p66a+GF5kCCSCRN7+0ASDg3xXKFwqEUZBYqCF8Pwk01XTpuAoCz+6LXwAWoyaYO+zekGBeSBvB62FsOV+KOgDpVYTNmAdfhEkAg3EsskfitGOLm1lKvHBOz9XJHTU7syGrU0RnU6iLyaSjWmlQpVHYmVBDC2EZ/s5T+8ItOkyUqi1CAiPpBQMZJLqyjuiFhTUU62gKWEDOH9sWqBVqBXVKZ1GalGyHVqV11eIOQEcqpVwpJ+Eh7hXFmrUmc6mpHUO7EtUYVCNUETLCVUzedPPTUHR5ajXy0t9HOO7aHUq1LwwXNT4rghm8REDZgCIEi+Kb9oWWmojxZUIJEyDJIsvI6jcwJVpO+DXZJY71dLKVqFWBBEMpZWUciBp5EgbG4w32r4ZSqHVVJXSsBhoOkkjT4SC7+IqIXrccxfPiV5jNMxmGZVVo0oIWI5ksWNrkljc8oG1sMNPreIHS94/W+JOiRLJ8QkwOXn6bTtbEdcuSbRtaTHl6nGe07O06gBXwhxI9x08JB8p88IJDbRN4A5c+e+31wqmrB/FeN5v1HPffne/XCl8RiDqJJmOpufM+Z88BO0qZsu8kQBJJJ5bSDNvXFz4b9l+eqLrdUoiJio+k+6qr/UT9MTfsk4NOYes66mpj9n6ndgDYGDAbkC3XGuV8yqldVyYjoJtP1j3xpMZWkxntleT+xiuT+0rUlXnp1MbxbxBf19LFwHspleHzV1FtMr3rbnqlMC3kW3tHXFxzBLkrMIPjI3P8I6CNz5x1jNO13EzUfwkaRZVGyryAAsLRjSYn10N8T7eqTAWB63w5kuMrmU0at/hPNTy+uM4bLuZJn15e047SzbUxUglfAwB82hI9Ycmf4cO5aipjsazlJKwRA4p02fWGghR8R1kKN2kkn+Mz5XbM5Byp/1bCZ060Zb3uGIEeVsZzwGoa1dKW5OoRt+B7DztbzjBRM+yu2Xq6lcAtTbqBvE9Bcqf4tonGHxXctafLjq8JPGfszyldyMsir4EvTfT49Y1kooIH7OdkAmMB+M/YhVpEtls0hAvFaaZ/wASBgfdRhFbilWg+tXNuYP6IMHb8xifxPtLCF6aLC0XcNUHe/tQq28RjRqPKD4hIuJu3TLar0vs/wA0zFKlekYvCO1Ytt8IVYMTBllAMSRM40jszwlMjRYZeiFBvVrZhgGOmd1USqKZ8MLFzuScd7S1Hb7uilqJFekoZTurHS1rDSRNj1wF4dxdaCd2KdTSxeQkuCWr1qckkltR0QIBmQvJRhqxxuV1IOVeNVa06cyGQojA0hC+M1NifiEKN/P2r/EMu51gMDqBBLLJuIMGfCfMC2Gl4suVyiMEeoEXL0SgswaaykE6dwbbCSQMUvib55mNZ1r0g7BYBemoJ8KqF1SJIja5vzw08ytMySmiWVaigNydUPwEqkAkcjeNyY54RmqTHvSKxBcamCqgnTqYbyQNUm3TEDhwjL0VzDMKoozUDE6ujljcm7QZnczacSKtKmpPiYuBWaCDclNFTlGyAeRFtzLSYqcLBy6BvEWeqZhSSNFMiTp5eVv6neI0NLUgRFmJm29r9ZjDdZwqU6ZCtAYiPDcxaWkSQOcDlgxxXiVJqtNVYEsgI0iRBLGZBjYE89uVpDis5igTSaAJOnny1f5DDicNnKhhsa7HlyWOvl+eDmYYd2RzMcj15mI+eIVWFy8s8DvDY2VQQ0e5M3JP5YegJdmuGj7sk7y5+bvHPpj2JPZ9Q1BSryCXusx8bbSMexKWCVcy661nTq1EgwVkWYy1wx6/odTNCGXcESTY3INpIMQzwLzI5Ti09puG5WaS0EqAyNTuraXhmEBHYQ2oPNhOnzuI/wBALbu67ElQVJouoYqxLJK6ypUGk0xpAYiWjHJrSfEZ7H9ne+pqUqOrsp1BKgRxN/DLeMqYO4PjUwLEk+O9ncxqQQcyaavrq0StOpUVCAUFEEnwkKmpCPgKkCZYRw7iVbKeI6VQKykVSCWW67XKhWBIiJYtI3hnN9oXTSwM0wuhb92AB4wVRFBQCTHibwrHIA1M5IflJFk7HZgMrIA47oqh7wEMGjxiCBpAafDyJPpgR9oddkrUSGKgKxMRy2JkEEXYQRHixI+zmoCK8D8ayf3vCb9B7YhfaYD3lG1iryZiNoM+/T5Wxr/AKdmM7ICBQdI1SNxb/M/Pywhq+sKNuom3Xqec+4xJbKtoLK1oBAuRHWeRH/m5XmHVj4RJI5xc/U+Yn/LGc0njbgrecTvv7c7g/wBuuJmTyz1qyJSU1Hcwg2JN784WDqJ5CZIAnHOEcFqZl1SlpBaJkxpHNzzgc4vcAfEBjcuz3YyjlKOhA0uIrVngO680H+7Q7QNhtLeIaY47XMTPYfs6KVBdJDSdRa+liCbwD44nwgnSBBuZJulMGBqIJ5nb6YC5njUQlMQBYQLQOnlh3LVWIk88bzCq2J1UBBHX+v54rlLs7ltZIU1GS+jUIJ8/e9/6Yf4nm2CmGibWGKFxrtHVpI9Om2kH4iLT5Th60FtzfbjLI/cjQWFmIXwTtAPMYq/2iZan9175AJaoi26HUfe4xmn3ohyTvODOa7QNVypolpAZWX1WbD2JxnlfpsXj2k8IzTU6tOovxIQw/XoYxpJytLiNIOFArJDFTa+0gi/lPzxm/BqYdBeSMXrgxNILWW8WZZ2bn09fOR5xz/DebHR8k4lVrjXC2RhMlJ01VazAC/TcG4bcX3DNIzMZcqsiWXxaWFtQIOpLXk6QNIMyY5yNazeSp51AwhasRvuOh6/0xQK1Cvka0Qy6TKSTDIb6TG/MGN7keW/bmym1nz+QdUyvhMJVy9gxYKEcSSxBIVZglv3TtypL8Or0MzSq961MNUeqqka9EmoFYUwx1ggGSFkalkSbX3I9raRFMooVn1zK6irTcNpuEBIXXzLrHOBfanh5zlVX1pTqIAoputRw3iZpLUx4QRqggz4esjDi/j8Zl9QVwqpWY1XLKru+p9VNidRL8g6adgIg+0XkPWcAkVKRI5aGEkkBRPeQJYqB1kESMcyPDK9PVTNMvBVNWvTdNQJvsNVxz8hhef4a60qjGksBSWHekzAMSF3ibdOWBOfOV0S9B2NzSYEG+lwCJFrPsRe/Ikc8D8tnxWaqqFS9IMKgZKtNl16tQOs3JIJ+WJ3Ca1WuzBKRXSSPFV0t49bKQb7Ih9CBFsRnyFPJrpAoU2dNEnMBi13hn0qSW1s0sd7jlGGjSa9Kq+gtWNwB4UWEEXNl5C994xF4PmpzdMmwPeEDoopsEW3RQB7E88e4lxegaTJQVgdQRnKaZDBtUFiWbwiLx8fyG8Eqk56mOQWr/wBDY58svrmLoxw18dyX7OIGouOoi1jvyOG6nC1p5RU2HeFjqnncklwDy3IwtmHdt7fmMD+GZQJlTT3H3mqevxX577x7Y6nMs/BczRaippsHWXAIMiQzA3CgWYEWtbnvjuB3ZHKBMoijYGp/+xzjuILSh9tOzdMZenUpM9VqjBT3h06NQIBFoTUSCwNjo2AkYry8KzdKqraQzqEIqICyoAafjYoukkE6SXBBCk3ABN8ylHMLk2XM01ICwW1hmUEQHhEMkTPKIm/KkZrjb0tSh6iKz6WAJ0CZjeQCyANA1gLAE8sLZ9l5TSDnu0GaLA5i7oCIrUlDENEE6luB1IgAt+8ZGZvOGr8TTckre5M9R1tthfFs8tWuXUllLzLG5E7jyN9/cAmMcOXVBGu8TvO8dPnP+cxWFXj7OqwK1oNgydLEqZFvPliD9p/+toWkaak280HtMxPmPLEr7NHkV9h402/la+Iv2nL+0y89KnLzp43n7GkUms5Jmwja/wBfYdeuHZLfCpgc9QawE38tuXlfCYE3NxEEGQPKJ3AG0xgt2R4YlfNJTAlR4mkySAB4fVmhfcHGcidcr99nPBu4pCrUGmo417fAgsDbcy1gYuGNtODue7WCoRTpG3MyL/3xWe23aAUqfdrd6pJMWAprK0VAGwK6qkbDvJ54Cdkc2oqipUjSviC8yRt6CcdOOotrvC+FwNb+t+eJOZzyrMHFGzn2jkiAF8pn9f2wNPbIvuB7GPli/L7npZuL5zUrAGOhxnnEG5E4PVuNqyHFYzWY1EnYnCyu1SA+byo3FsO8Cqim1UNEVKTU5IBIB+KJ2JUESIMTh+qRzOB9aoA4MeEb9Y2b3gnGGXS8eKl8Kz2hrHyP6OL9wTj4BnefiB2MW9j54yeqCjEHcGPl+p98T8lx4rzxz3DKfVi2xznWTfODZvLnxU30HmrGBP5H1tgnxHMUWplaul1Yc9jzkdDsZGMLynamB8W3tiXU7XkoBqP4h6CZFvc4ufLle4V+PH7tSo1srSB7qhSWSJhQSY2J574GcV7WADSQACIKxA6nz/74qXZrjBZmEyCJE+RxC7R52ajbW/yxpeZuFJN6WnL9s6aPdBBkEAkC5km8iflucTuPcfp1cq3dOpkMrA/EJUkR1uNx/XGUPmfPD+Q4iymAfLGUzynfJ3CXpo3ZpQe/BFtNOQRv+zzIj0Ox8sCqvBQKbKqgKtUtAtcqv08IPviX2Z4kisyuQjNpHl4UrCPKdcexPTFr4d2fD3dkKFtUK06rAQTAgW2E+uN5lMmFxuKp53gZlATJINRj5ubTYRCBd+pwE4ENWftYKlQ25TC/m2L92z4vSoqwUguw5H4R1tij9jpZ61ULqDFaK3jaaj7g9E+uOeTfycOjK6+JdP8AZH2/MYRRI7qJv3zGPXUAf+U/I9MNGs0OuhV0hTJcmxJ/gG2k4ay9dzT/ANmsViLgk/i3uLX+px2uTSw9nFH3ZN935n99scxG7OVSMtT8YG5+Ec2Y/vY9iSVHthljpqLQV6jIAalKmKi+Exy1NJKk2gBh1IE0TiLVBoFRlJSUUkCottMgHTocqCAQtoAHw6ca1lsiKneDUVJ0+IB5ESf9ozHfczcCMNVuw+WaHqJrUkoZUwq+I6jBPi8RBYQICiAFg4a3WmeG/bJsl3OlhX1APdXIJ+EqbCQGGljJ1WkSLg4a4lkxSf4WWCdyL7Sem+3sMaTw3hdGjmoyuVqu2plqFlcClTDOtlJRW1DTs5sJ09a1x9BVzulRpOqsoEE3VnJJDMxBOlrHqDsBM3GzmMrik/Zu/wDr/DpOpJv5MR8sMfahWhqF/wDeT86RxM4IDl6lfvFKt+yLAxIJ1KogExytM3mwtgR2xqHNmmaauRTZ1a0QzBSu56U3P/CcXMp4zZ+tqlVWTIMDy6HnbbaPfyte/so4UzVGbYuQFOrT4FBLEHzYpHP4j+G9SyfD+8BAAZ20inTBhmaBBHlMbxz6HGp8OzNLg2XFMlamZI8QFgpNyTf6Dpyk4ePYnat9p+ydQVWeqwk3tYR0UdOQHQAcsV46aUiYt1/U+mC/EO0L5hizsWLH9R0GKPxCudZvzxpv7Ls1E85kk2NvXE3K5iOeK6tYjE6hnYxIiwrmjEYQ7WwOp5zDozF5nBtch37uGNzBwxVypw+lW+CeWpAj4ZP0G+Jti5jtXM9kyV2OpAAfNdkb6aD5gfvWCVAVONcodnqVWzMyMAYZYlZEECQQQdoII2tIwK459mL06JrU82rLvpqUtJ3FtaWJ3PwDa8Tgx2jOSM3WscTso5JjEc0yZUrBBgwOfsMS+HnSQbAzGpp0jznrgz6pYdtd7KditNIViTMTtYCOcX/74B9pMjraoVA8A1wLygsXHWNzG1+hwnsn2rekzUahsykC5jqrDy5e+ItXjRp5pGG6sD6qx0uL2IIIPS3mZyxz1rF0XH2r7rb9f0whFM26xOCvEskKdetTX4VaV/laGA9g0e2F0cuqjLE7NUYN/wAsf1+eAqF5ziL0651HxKwn3AIPoVIPvgtR7auosxE+eDvaDJ0K2TpM6J3hQhagsykG1xuv8JkXMQTOM+4dwt6lSnT51GVJF41EAke2CYSlcriO5Wnmc+5FMeEfHUb4ViTc8zb4Rc/UaJR4dTy9GjTQeFZu27STLmB8TNfpAUCAMLyyqrV1QBUApABRpADLUAiBAFsR3zXfaERVBA0kssCZYnYmfXHRhhMZw58s7l24maXvHuo8KHpsW8vMfT2kZTN0zTkMkd6SL/zA89pBxDTLOpN6cwNka2kyPxCfphjNcbelNMKh0sW1HUJkE7A2jV9MV5SDW+lo7PVActTIcAQYsOpxzDXC8/W7lNFNCukXLAHztqHOcewbTpSezfaSswcFw5BLF2FyIGlYB2GlzMc/O1ozywDWWjReqKeoO6G2hqsXFyQWpmNQiAZsIqvDeKZalTdqWZdmJMJUpUqg1ANBFwxUio0bmJPMYezHbM1BpGhZBUAU2sG+MxTU6j4QbaR4lsIxnVW8DeU7TNSaoHp94jVK5mjQBXWKtWSx1iG0IpuSSFJ5YCcTyqnPqQQqVGrVGAQp4Hq0aIAAaSfErGSu7/w4hZHtlXRW06fFULswUi1R5GksQRHekA9d5nAziHbmoa6VSqbPCxsKlRa87m4qU0MHe+0xg7Es3ytbdnUoMdPw1dAKBdITuwOYdpJaSbm8nYjEbMZalSqqvdyjrWLSZ8QVdDwTeAWsCD4pExBRwftM+edy4C6NiCdXjLEkmfK0dMJ7TZ00Xouia6mmsifws4pDUR+IaZUg8mbnBB4wbn+InZrNLksn96cA1qhYZcHcAKEap03DAereUVDiXFnquWYySb4ndpHPftTUylACgnpSGif+JlZ/VsVtVJbCPoYyGb0kO2ykEjr5e+BvFcyKlRnA06jMbwfLyw/nl000HUaj77fT88C2qYqdFeSywjHUfDIOFqcMklK+H6eYviDOOhsTYqXQvQzt8GMrxGLYqQqeeHkzJHPGWWFvTXD5JO2g5PjV9JMAfXyxaKeaoNR15mWQCEQWLNz09AJjUYuZFwNOQpxK+++DicZZlUEnwiBgxtw7PLWfQvxyulYgLSp0kUeFUUAAbXt4jECT08zgQucpvTqoVVWYowJUBZp95AIA8IK1DeNwJmZHRnRGAefbxahaf0MT5XKnqYxIzmWqU9NRUgLJgMrCD/KTAPy9MOZGp3tVIvcQP+IGP10OBdGoSbk4sXDJpsrXIYaZI8SkW3A6QJN+UnFyT2jd9JXEp+81D0AHyUf0jEDO5qKYXmrhx7iMWriXAhJYbVAG6kk/0xUeL0Cp8jsf1+WM8uK19Hc1xtjRp09yJ29z+vYYm/Z5lO+zaFZPdeJpGxGwnYncgc9B2xB7JcLqVc4mgM3d+MwNlX+paAPM+RxrldHFemUVhTRBMqQogOABO9o28sb44MMsw5KgL1DeCaKg89q0k+VsRMlRkNP8I/P++HqqqgSNUsKbtM2jvgTHIeIbW2xCXOhDLOqILuzEKAFkiS3nt1JA5439MRoKAZ/Xrip8bJavVVQSQdha2kH8jizHMSARFxP6+eKnnKs5+oJEwYA/lXljOzbWXQtl+KOqqt7Ac2/o2PYgafLHsXpnyqFFiyTpuLkxUB8CgRLuU2BMaZsIkAgE8tRbvEJCwCZ1aWEyKbgqAA0O0YreWzLE6dTQS1tTQJWIAmI/pg1lnbSgUWmwFomrRaNJuvLy6E74xztk4Z5S+kr/AEXTsxIOzGEQDwrRIA1atNw23nykGPlcmtOs1TTKq3dojRBX7vXVm8AX/aLFgIIvO+EN3ndm4HgtJ5kMB+XPkDhrNLpsaiWcAnUT+KosxGoi+8YylzTPP2tfANJepaNQDNBgyWqXtt7R6bkyuPZlFq0Wb/Z95WiT+Cm7Dax8S8+nmZD9ivFUq3kBUgkRzY7SeuJfbNYps07UqqgdC5pU5+VXGs348tZLrlSKdYkMx3vPqf0cI4flp3sLknoBzx2ihYR7k4czdTu6Xm9v+Ec/c2/4Tg/Db8hnEs1rcnby6DkPliMtLCqS6jfDtdwBGLZopGPDHXaTOPDAHpx7Cox7AHtOPAY7hSjAClUH1xNyteRviGE6Y6otPT8v8j9MTZtUuhZamGsw0+eIa1fPHu/xl+ny08+EimonF14Hw3vaZAvF/wC8efl5YpuTyVSqW7tC+lSzQJgCJY9BcX8xi1dhe0n3Wo/eysLqBAnYiRBt8JJny9sTZd7XjY0bhfCtVHQR4kNpH6keXnih9ruElXKkR/TF77Mdu0zwqsiVE7nRrDhSCHJAbwhYiCT5A9ML7S5HvgWIUHlDTbqDzGHlOOFY3fCp9iKXclv46SM3uzQLMOXrecWoZtNxHqS39NX9sCQi5QvUFQsoNOg5UHw6vEjkb6SW084K3wWeqZ8Sq3K4g/4khj7nHThZY5csbLy798GoNcEAi2kyCQZnVO42jAvtbwx83QFNDpnVdhUAg06ig+FCD42Ux09IxPbQfwkeQMj6gH6++HGZD+Ckp8qZT3lRUPvIxaXRWBAlQxgSBoN7T8RB3w2lJCZ7gT10oT9L4XTIJI06/Ja4/J2JPuuITU3X4lj+YhflJBPtgB//AEVR/wB39SPybHsNHMOObe1cx/1Y9hjTLU7O1GcsFYS0iNPMtO7edv64M0uFVogUmm3iaqCbBOgPNJvO/li8DgVM/hYz1eoZ+bD8sd/9nqJ3oofVJ9NwcZ+Is2z5uz9WIYoB51I/eHMdGPPnhFTgM/FWpggzY6ryTybqScXijwx1zTDuaX3ZlBBVRqpOAAQRpEqxE2mCw/igsMooBhfeP7xtzweMCpdl+HrTdofVqCiwNo1c5/UYd45wCrmxpUKjMwDS2pVQODrJ0gm1NfCBvti1Pl7gKIIi5gAg2MFSZI6GNxtOKP8AaDxpqIFJHEvMlTMKh0sJ2kuWUxsEK83GCzR+0vNdk8vTp6KT6gBL1TFyNzE2XmB6XvjMeNZvvKhiw2UdANh+uc4KDjriiU1Hxm9+Qm3zOK/XeWnESe15X1HVaBhAvuYGJuS4W1RdZ8NMErPM6V1tA6KkEnYalG7DEKo8kkCByHQch+vPFIOvlovuMMnBzh6K2Wk/hZlPoYYH5sflgVmKUEjARoHHCcJx3AZU47qwkY9gBerHUqRhEY4cAPaunyx7VhrVO+ExgA5S4tUy9FRSOnvDLfxafhU9QoPzY4IZbjdMhXqUw2qQ55hSrqQIgTLBvVF88C+CcTpqdGYUvSYQSB406OkkSR0NiJ5wQznso1CoaepXWA6MpJV1bZ1JA9wQCCDNwcZeLWZLCe0yqhp0NVNDEiZZo/eMAfICLepn1u3RZANhtE9PP+uKTTzYB+HCmzCk7Ym/Gr9Sj9ftO8mCSCLrNjG2NY16rwRN46TeMZH2d4FUqVEqaSKanVqYQGAuAv70kRa2NVoTCkC8D8hjf48PFlllcuz5w2cKJPMY5Hkfe2NUGSytbUDG95j16e+ObbNHuR/XC2X+E/IYRHl9I+Vr4YKGYf8AeX3RGPzZCT7nHsd7k9PqMewgJGneCY9f+4k+xwoqPxE3nrH1vPPDpcRv0sSB/wBI29OnphvWnLa99cW6mW64RvPFto82E+nXCHRdzJHnYctjsMO5eqqiAREfvAiPc9CDM3wk0puFUnkTc+d5P6jAEOrwVLnuyOrB3HWZOqBzOwF+WMm7dVg+ddVBC0gtMC5giWYXJuHcj2xr+fqCij1GRCFBbYXgbR1O3v5xjHKWXM1K7yYlySZJZjMk+bNM4jIRXs40GOlv7/XBXst2Lr54VGpAaUhQWsGqGIQE9Fl2P4VHVhIvKZJ8xXSlTE1KjBFHmeZ6AXJPQHGx8d7L5jK5dKeTzdDL0qK6bkio7G7lnVDEteB7mywBSu22TXKUEoCZI0LMatIOqrUIHwtUqkGJsLXjFKy2Xao6oilndgqqNyzEAAepMYmcb4nVrODVbUVUKCNoE38ySSZ88W77JOGM1epXUAtRUBJ5NUkEi3xBA3sTgv4ApnOxCZXh3hZXqhgazKdQJPhgEGyKxCi0nUSTeBnGaH0x9BZ0M6GnURWDKVaQwEEEGJHxekf2w7tPwp8vXem/xKd/3gbq3oywfpuCAWEC49jxwknCMqceBxYOzfYTM5yGUClSP+1qAhT/ACgCX9reeL1l/siyiLFStWqt1Vkpj2TQ5+bH8xh6DJdWEzjT3+xpDUGnNOKZOzUlLjbmHUE+w/lxmmZQB3CklQzBSYuASAbWuANsIG8eAx4DBDg/DhVqqjNpUm7RMe0ifngAx2K7CPxAudZpU6YjXo1S52RQWUE6ZJM28M/EMQuO8Iq5WqctWA1UySh5MrXDKf3W3jkZG840zsVxClSRcq1cOQx7vUmizQe7FyJ16iCTeR0jBzi3B8vmUC1qVNwJiWErO5UhgwMXsQJgxh6PpgMH8N/Lcj9dcWDsZ2cbOZjS6nukUtUIOkxsoBkX1GbclOLRV+ySmWMZpovGqkjHlYstUA+ukegxaeA9mqeUpaKRlmgu7wWaNpEWUSYAgCTOo3waJGHAIAAGlAAoHevEC1vCeXKeXLBLI94g0uwdRAGpSSFFtOrVPS/+UPkgTq5c4YWP8ygfI48Li0eRIifW84oFGmGPhdh6LqH1g/nhDZNz8NQt6BfyNxjzqw5G8ASOXrP5DHFbzEiL7/mbH0+eHsGWVr/tG840n+mEaOrufXT/AOnEpsyYuymTuw+Q+I39xhLldj4Z8tQ9eTD2ODYMafM/PHMPmgvUf/cUfQpOPYNgSL8gSSP4h5mOZ25W9sKViBY84gEk/SCP8vLEY0WJJJFvhDa1F97oSTa9+nuFDTNyARaQSOe06NrdeuEElKnVp57sfnYkzjlWsI1GwEkltS8/45H5+l8Rww3BQQfIzMWBEEbbm/lgH2i7TNlSvd0TUIGssFbQtyJO4YyJvAFjcxBboSDnFODNUplYC6yGYG5ROWoD8RPiI5eEcpxlnb+ulE/d6XWXPU8h5dY8xg/kvtXULVLUiarDwmbEybnpHSL/AJ5lnsyajlmMkyfc+uI2u8cOcLzDU21qYYAqCPMQf+Ux74O5zjDHK6dZu20+WINHs3mSiuKFUqwDK2mzBrgjqCIOOZnguYgDun9N/wAjgidhXe3PPyxrn2ZZyl9zKBFVlqNqIBltQBVmgeqbi1NfPGWpwLMNtRf5R+eLJ2UpvRLCqpCsBABgyNmnkIJuJ3w4TWFqwYEH4SQAdIvyhf7fPALtR2dpZ1CH1LUQEU2RZbrpYORKSdpETMrJBEjPhwDHhHKoyswaIESscyTIMn0xJp8RAEAkED96JmP4gLnrG/LDCp0fspzLPBq0FUGNXjmemgqJ6GGOxxbez/YTJUCDbM1R+IxVCnqEClQZ5GWBtOEf+1GtS6ALEqWBUExHhnSVibWv67Y6eK1KgkMAVLWch1Jj92khDi8y4a4MCbg4Cx187TWdR0AKHl+7pdJIVwCACRMiQbWNsPVK9NU8Ra4LaYJBIAgFk0iDIsb/AMx2quX4lWCgItIE/Egy5USbT+0o0ww0xDalB6HbDP8ApcGppHcnQf2irSQsGtEEzoIkwRHxbHkbCV287YdxltCuxrVgQgghVW0udRYkqDA8XxEGBGMaHTFj7ZcR+8ZosGLBVVJOncFi11JB8TE8rkggRgLqMQcTaDdNcS6Ffu6y/wAMfOAT9be2I4aNxbEqrkmaqxAkFiRcbEmN/LAEnNZuWkY17s1xJszladU92XNm1LEssg84LE3kACScZAnCqh5D/ED/ANMnGgdjab08vodQfExFzYGN5Rh1MaRE79HDq4GroMMF+G+lGYmOkCNzz2Jwh84s6Rp1EAw+oAm5mAvlyxDPEoVu7pU2ZZUKNQE9DppCOW8Dz54UtVWFhTUHfRaTvyuvPmf6Yoj/AN5RvhUx5awBG02Unpjr1Vmx3+v+Maj8sMNnmJGgyB+LWWuOXiIv5zOOrTJEkFjYkqwBJ5Xkx+r4AeDS0aWIvMgnpb4rf4eQuNsdqdAunyjbpY2/XPCGYvugK8tWnrBEes8+u+Gf9HjYIijeF0pJ9oJMDbb+gEkIeoB5kaR/5THzwjvQZiLn9XAtiPk0WSXXQ14UG0dfETfa8fPDj5kKIm0xLD5fDsPa1/OAHJ/l+uO4iim/NVnn+1K/TSY+fyx7ABSkZGsIOU/sx8tTLEX54QtV9kvFo0uY6jUrLPtI8yNmBRV7rSBQG5WpUAHUAUS0kbQdNz74a4oKeWy7OQQqlSAygzsQp1SxJ2PMajcbgCR/pyhSYGprBsSi1GvPN5bboviMQSbgYsPC+1NKohIUKqjaREe2Pn+rxN6tQuxJZiSfMnFgyfEimXYzJawHuD+UflzxnLutNTSd9o2dy9dj3dFFYG7KACx8436f1xnCZJmcKsSx0gkgAE8yTYAb+2Cufrzz54e7J8QFLOU2Y+FiUe8WcRyItMHpa+FOxY0c52kiIoKQqLTTx0idKqFQEFg3wrBhjfcc8N5hgAQBrMme7ehIMXF60KLbWvtucOHOoFPduTAJOlxUgX2CVbjkBbkL4ZdjuirMzD6lkxEtFSSYG5BItGNWaEyo5MwF5LqRpPmKblRM/v4hLw8AsEJW+yiD+G+rXqY+sDBbMETpNemfIUnmfTvomesnzww/D1N9RJNoKACB1GomdxP054RK5Vo6d3qdbM7zy8gDJ2uT+cddBuzP0BMD0A8RM3A5YMVMnpF/M+FSB9Jm5/yGIlXIhrg1G9C08vL9ThBC+8orEapAG5ILXtHiBI9QfywymbTVGpyJJsEHXeEDMZ8/zOHKmQjeY8yCZjqf19MQnyoHWPMm/n/nhGmUM0imFLAGCSWNzESZgCfLaBhdeqxpVilXwoAJDkxNgqwYBa5vsAemBL0ByH5n88dz2Z05YILanLt7AKv5n54Ah8PVbAjBDj/Bu4ZejgMPQ8vmDgTlHhhg72gzeunSm8LH1thah7B1qjZhIO4xNouAYtaN1m1o+kYEk4lowMHy/KcBLNk8zAGkkm1lJX8iB7c74MZfiElZInr3ameUAsxI3/pipZMiY0k+x/pODnDqxXbVBN9Nv164qBYqOdM2Z28pQ7eRcEC+JlNQSCH0ki8IDExudEb+owJyuZ1FSwJiZMEkcrGQTuQdvecEaNVQfCagta7f1qdfPl5YYEqbMv4hA6k335kW+uI9YkupKSQSFGkHTPViRptO4HOQLYjpmAbFmA/jJE/8xB6x+WPd8DeHYAbKzbeXjGGEwFgLooAtE0xPrLiMcV9UE01taAtNx1EEVrj/AIR/dKsAoKgXiJaoJn1U7CeRH54VWrqBDKSDG1o5Sbg/o4A5WrKu7ARtOoR7K3lF52w3RNwSqLFgAL7dQR12I/zdtEKDbeIsJN5E+fywqnTcgT3lun9yADy3AwbD33w/u1fbvI+lsdwlVP8AGPl/6D+ePYAW3DGaWim5AtGX0NvsDVy0D+aR1wA7bZKoKCAITe+kBtCqPhPd0ki56RbYbm0rl9ZuH0yCGbTBN7AKxI5Hl8cXg4TmswtMHWahEWCxBAgnptPPefUADEwIaGsd72/Pl54sVKoBSPiUzcXFrevUgYvHe5ZjNRmYzYOAwBtaAkHpeed7zhf/APnAvTRT+Hcztbw0xFiPniZirdZRUYEmPEfIE+9hheV4LXJ1LTI5jUVXYg7MZ38sad3dMsBTo6pk+FtMdZLAHfoD6c8OfcyD/qdA5nXtf+G8i+3TC8Ra9ScsoJOk7kKjkz/MXP5bH3wjMuvMPAMCEkR/isLdMIzTKBIarA8MAJbYW1An5z646tNWiUZrc2BkESARAXn0xaTILWaK234UVZHKS0tb+nthNZ+QpsfIsPmYXr54ezlVVUllPXcEfxT6W5HfyxBPFMuBLG0blTzBvZdyPIe3IDj0zfwkjlERHvf9bYZrC8MB6MwP0/78sFGykiQLG+8WN9pt1scMNw54OlUb1c++6fqMACKyKRMDe8NMfLY3nER8qpB8r8xPTBuvSKAGoCOUABwBHmy+ZiMSK3CVNyBPpF/YxhaCqtkQRtblz9sQ85wYPFyvp9bHbFvbg43AWYsBP0kQOn6tCFK/jp6IIFyG32+E9fzwaJUW7OkbP9AfyOOVOEVCAC238J/9WLfmKCiwgkRIkzc3N7b/APbliK7gDxArHXxflhaNUX4IR+In0Efr/PC1oFLBbepxZxTBAgTbla/Pc+uOjhpIkAc+dyOYwtAAo06nQ/M4J5R3872MR/f9RiQ3DTzHzM/mcJ+5lLbHyt/TAEvKZ1jZrlbfG6k9PCAb+8emCNKpTtrkHe7qb+o9Y5YDI7TEE/8AEPMfmMSErHVcPYQfHNt7bdfL6YYHu7WJmobx4QZ6XMTuP8sOgzcoV89yfPbAbUrWDOCRAh3kcubRheRyKVKasHqNIkE1Kg5nlJvy9t8MDNCpPwzHlSJ9dk852/PHaOQaSTrWZsVKe4UaSPltyG+IKZKieZMmSA1QH/ETPkMKqZfJ0anwVYqsUQKRoNl8LB9TDxCQb/EbgGzCZmkRbu6jzMNH5lfW2GanDUYeJabHkQoEjrIP9cdo/dQdX3UiPhYCkTMMLkKh6Eehvez1PK0J8VGqVNgAaSwDqhYuPhI6Cx2kAAMDhyC2hbdYJ+c49iBV4XQ1HTSMTaVX/wDoPyx3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CEAAkGBhQSERUUExQWFRUWGRoYGBgYFxwYHBocHB4XHRoZHx4YHCYgGhskGRgcHy8gJCcpLC0sGCAxNTAqNSYrLSkBCQoKDgwOGg8PFywcHB0pKSksKSksKSkpLCwpKSkpKSkpKSwpKSkpKSksKSkpKSkpKSksKSkpLCksLCkpKSksKf/AABEIAM8A8wMBIgACEQEDEQH/xAAcAAABBQEBAQAAAAAAAAAAAAAFAgMEBgcBAAj/xABKEAACAQIEAwYDBQYCCAMJAQABAhEDIQAEEjEFQVEGEyJhcYEykaEHFEKx8CNSYnLB0ZLhFTNDU4KisvGjwtIWJWNzdJOks9Mk/8QAGAEAAwEBAAAAAAAAAAAAAAAAAAECAwT/xAAlEQEBAAICAgEDBQEAAAAAAAAAAQIRITESQQMiUWETMkJxgQT/2gAMAwEAAhEDEQA/AGM9wZqtNfvEgiAO6an4aQJhaas37RtVlKliSzKROmYeQ4stEtTqUAfiAAAYQACBNNrAfFqW/wAXUwFq5uo6SztoAupDEEAkCY8Igkjlv54jV8xrJJABi0tIBExM2ueR31HHP2y3RfJZFyx7tUKIbtWYIu6qWKk+Ea5BYWXYkQZmni6pUSmajCnTRdIWaao40tZkZi9MMpMgrqaNowG4Z2iqUZCClpaCV7sGdIEXs6rYGAwv9INOsCTqJYkCWu8REsbSTPMEbmxkRp64P007svxSpXVmq1Nek6Vso0rAtCxpEjaPPniD2gRVro1Sqgosf2lJtZkID4iqRI8ekHVYvjn2eOxouGtD2ECYZFbpJ31AmbMItiD27zoWqECQxUlnlpK6oCEA6e7kGQZB1bAgHFfxO8QFzyUBIp6oRrwQNYGgEyfhsTEKQSZCLDAjRX06oWFvMlpHQ76unPleQbvZvjTVCTUTWDrJYjQWJLT4lEkB2DEWusWBxN4PmaZn71qqFFXu1qFmpjxHUGAOsgSIRYBMgkDEf2Um+0HKd9UBVNZplg7i4BKbeK0sATAkXJuJBw9W49rVUcSq7iEQH4ggA0TCBm+LVJu25UHqGdR633ajSNSjUVzSp08xEd7BIe+hYCiVuZB1F7oR/aHsuab1LJSKTUamJJVSTAki4J8I6mP3hLtO/hXwYB/Df/t6xtP5YK0s5NFgQHcWDMDqUQyQpU2XSynxESUAAsCw9VVSQ0sOR0kMDKwSDyjV1uPTB7h7UMz3FEp3YQMatUQXKrrqsVknTzEWEXIPwhRMDc/nmrlS8DTIULA9BbpbpMDErLLDOVqFWc6QVXwBW8UT8SGZWykSBeDII5rt7l0OnK5KiEtetTFV28yWMX6fXDdLtxQdpq5KiJsWo6qTR5aWjF+P5V4iVbsmi0nrjMSoCF9N9NRy+k+BApQHcDS4XVZDAOjcHrUs4ZWo7CkhpLU1FWLEOHkAgONBptMbkcxai0FyucCjLZh6TAgmnVdmBIm6gWF2LGAbm0SZMdjMwaGqi9J6UC9QAMVINTS6+FlYaIXwzHimfwnMOCL9hq1Oq1Wl3L+LWA4bcFGLKJOlywMX0jQvIkYm5UAPTjbWsf4lw/wztSrVGQlVQKWLvUAJuBZTEgsSZFtJp28VmMufFT/+Yv8A1DFSmlcX7UdzmO6SmWfXQDMTA01m0BhHxERcW3GAn2j62asmtu7OSrNoBgalqZaGtz0sw9Dh/tIIzjnyyR//ACYw7234c9WoyopOvKZimDsut3yuhSxsCYMDexgGMBpXa9L5L/6in9SMM9mx/wC7GH8dcf8AjPgtxnId73G/7JhVsQLppIBkG0+/pvhWX4WtHLd2LDUWOnV+N9TbktMk856RhhU+w+RdamXdlIH3BEM2OrWG06T4vhg7RcYG8XpA5itciKtTYx+L/LF8yueois9FGTXGvSCC2gBRqIFwNUiW3M74zntlnWy+crKF1hv2oI3AbUWBHMAjfoRbBsvC58SbNUgCzKGeVgkeUD9f252jsen7LM+rD/w8v+v1etcEyFSolVyaVJUZRLMZIcAi4UySZMbkmL2wVyOafL0amqotJHdj3hBkjTTXSisJ1TTM+EkTcKb4GOONnaw8R4hTprTDN4oYhBdjcXi0D+IkDzm2B3Ee1a1GB7isIEbL1PRsAWzLmGpg0VcyKtQF69Q//DQamnoRqYCPGAMMV+E1QRHfQRPjrkMeUnSSBJ8z64Gwpn+OnuwzVBl6Tdb1WgwQoF7EH4fKXExgIeIOVmivcU5jv6vidj1UXhj/AAhnM/EZxF4VwlzmGGkAwDrc96QJiADYnzaQOhxc8p2eWZOp6n7xYlwLgiRZF8hC4Ap44AGuaeZqE3LlkUt5w76h73x7GiJ2cqR/rXHkTTMe7UST7k+uPYNEwVqRKuQ0BQARqN7jSPOB1tbzwmtTpiysxHIm2/QXm889vcYaqKqgxJEw0nTHM23EAi8/nebnuL0Wp6FoolUSCQoCqtihGpixeC12iTUAuFQDGRMKyOT1NpQHxWJ0s+gAqSylDqLRaQpGl+UyGVypdiKahlUkBgpA8KlpAJs8AtEzJgKPCoJcKzK1aYpLSSlVBD94CQVRDIIdrUqjF9GouohbwSA1py3Cyoqp98Sj3pXvGrU0DqrlmXw2ChmFR5CqfGhESwWpFeJfYDMa6TkAAAoogkghUCqfETHhAEL4bWA2w12xytN2vWSjUC+AMjMXJI0qWjRTSddyRcXkbHuDcH+76v2prGo2pqkBQzAKDAH4fM3Jk88U77SKTd8jLNqd7xHjblz3P188VeheFXp0ypBIEjaQDe9+hHSLWnCxminMjWIJndZBtG1wOfynDCU7SxKgg6ZGqWX8MagQJtqO298KNUsN46iLA+S7D2jGViK9VMnw2m28+X66Rh56xXxMdbbgliTt4hHS+98R6dQzJifIafrtPK/njkqQvKPUzz53B/XXE6JIpXa47sE2tAB+WFfdypLRKfCWAOkwAWGrYkWJjqOuEvDASbrIB3vy329PXCstn2RWUgMp2MSFJI8Y5BjAU9RIw5wIcp8IWopNOSd4PhEASSWggQMR6fAncEqotq/GN1jUAG0kkagSBJi8YVRGlpV4Anle+8Ex0j+2J/D8w4fSAXFQaI06jUBsEFjcnmBqv/MMX53ZzKgKq6Exuu8Xj23HrEeeLJwrt40aK471CImfEBa0mdQsJU2ti0cO+xGpVmpXrChMlUUa2WdtTEwD5Cdt8A+0X2b1srqaoDXXcVKPxRtLofF0/e33GNfTWwWy9Vax10Ki1JCgqwBcAMCPjkwIFuekCcXhswFhyfCrBrSbAg+pMctzjFaPZ6qTrytQVQIIMik1wpABchXPiGxkyCBF8TqPbXO5Q6awYctNemQD5SwE+xwpr0nTcq2Vp1MxqYQxFOJFyE8YENIBDkH4Qwtfpzj/ABujlmZ6hGpaZqwBqfu6d3IAvEkdBJxnGW+0zL5vw5pquXeUOoEtTlG1A+D4ZNjKXW04tfF6VPiC66eZpN+xq0Tomp/rQktpW6/ADcdOmHpWxrtJxNqX3bSAe9rJSaSRCVCoYiNztbbneIMPgGcqVuHVDVIZy1dLKACA7IBC/wANuZx7i+ap1UpF9aGi6VAAhuUIIE1QgAMb2xQOI9qa1c/6NyNNqKs5L1O8DtpY6qjFqZ0ovikhT0UXYAnQH+wWS7vM5dSNLLw/QRzBFUahbmDgX9pQH3tvGEOgKJ2M6xH66YsXYrgdWlUosy6QuUFFhMkOXDEHSCs2udVydjfAf7UKHd1kqEqO81KQwLCFuAdIldWoifLzJCvTb/n/AHwjhGWZadR17uVNJS1WSFBQiVVQdR5RebWJwSyvZ92bW2ot/vaoDVPRKZlaQEWLao/cBxH7LcQVQVcEF2y0ReBpiWP4VB3OLJmu0VFQ4pDv2phdYB0ouqyiSPEZHIGI5GAWxvbuQ4MFkqpLH4nYlmb+Z2knrA26AYg8Wr0Q4HfLqAggEWMm3PA3i3G6jnKvUrhKTrTrVaKlQoVhJUx43EHYkzEwLY5xDPEkOKDAFQFDVKaNEWJUatIINgT8sMjdLP5ei71XZ2UCPCpN7kC0b35jbffHeLdrsx91V8t3dNagLLKS4WbEqWKBgLEQ23nAE8S4gzUyopKo3JaqCN40+FNzr+hxDoLUq5SWd/BVFJFFQqqjSGsFADMSbsbgRgCw083kyqmrmKZqFVL6qpJ1aRqmAbzPPHsCuDcNY0RambuPGis1nYXJEn+0Y9idkpnDER3p66a+GF5kCCSCRN7+0ASDg3xXKFwqEUZBYqCF8Pwk01XTpuAoCz+6LXwAWoyaYO+zekGBeSBvB62FsOV+KOgDpVYTNmAdfhEkAg3EsskfitGOLm1lKvHBOz9XJHTU7syGrU0RnU6iLyaSjWmlQpVHYmVBDC2EZ/s5T+8ItOkyUqi1CAiPpBQMZJLqyjuiFhTUU62gKWEDOH9sWqBVqBXVKZ1GalGyHVqV11eIOQEcqpVwpJ+Eh7hXFmrUmc6mpHUO7EtUYVCNUETLCVUzedPPTUHR5ajXy0t9HOO7aHUq1LwwXNT4rghm8REDZgCIEi+Kb9oWWmojxZUIJEyDJIsvI6jcwJVpO+DXZJY71dLKVqFWBBEMpZWUciBp5EgbG4w32r4ZSqHVVJXSsBhoOkkjT4SC7+IqIXrccxfPiV5jNMxmGZVVo0oIWI5ksWNrkljc8oG1sMNPreIHS94/W+JOiRLJ8QkwOXn6bTtbEdcuSbRtaTHl6nGe07O06gBXwhxI9x08JB8p88IJDbRN4A5c+e+31wqmrB/FeN5v1HPffne/XCl8RiDqJJmOpufM+Z88BO0qZsu8kQBJJJ5bSDNvXFz4b9l+eqLrdUoiJio+k+6qr/UT9MTfsk4NOYes66mpj9n6ndgDYGDAbkC3XGuV8yqldVyYjoJtP1j3xpMZWkxntleT+xiuT+0rUlXnp1MbxbxBf19LFwHspleHzV1FtMr3rbnqlMC3kW3tHXFxzBLkrMIPjI3P8I6CNz5x1jNO13EzUfwkaRZVGyryAAsLRjSYn10N8T7eqTAWB63w5kuMrmU0at/hPNTy+uM4bLuZJn15e047SzbUxUglfAwB82hI9Ycmf4cO5aipjsazlJKwRA4p02fWGghR8R1kKN2kkn+Mz5XbM5Byp/1bCZ060Zb3uGIEeVsZzwGoa1dKW5OoRt+B7DztbzjBRM+yu2Xq6lcAtTbqBvE9Bcqf4tonGHxXctafLjq8JPGfszyldyMsir4EvTfT49Y1kooIH7OdkAmMB+M/YhVpEtls0hAvFaaZ/wASBgfdRhFbilWg+tXNuYP6IMHb8xifxPtLCF6aLC0XcNUHe/tQq28RjRqPKD4hIuJu3TLar0vs/wA0zFKlekYvCO1Ytt8IVYMTBllAMSRM40jszwlMjRYZeiFBvVrZhgGOmd1USqKZ8MLFzuScd7S1Hb7uilqJFekoZTurHS1rDSRNj1wF4dxdaCd2KdTSxeQkuCWr1qckkltR0QIBmQvJRhqxxuV1IOVeNVa06cyGQojA0hC+M1NifiEKN/P2r/EMu51gMDqBBLLJuIMGfCfMC2Gl4suVyiMEeoEXL0SgswaaykE6dwbbCSQMUvib55mNZ1r0g7BYBemoJ8KqF1SJIja5vzw08ytMySmiWVaigNydUPwEqkAkcjeNyY54RmqTHvSKxBcamCqgnTqYbyQNUm3TEDhwjL0VzDMKoozUDE6ujljcm7QZnczacSKtKmpPiYuBWaCDclNFTlGyAeRFtzLSYqcLBy6BvEWeqZhSSNFMiTp5eVv6neI0NLUgRFmJm29r9ZjDdZwqU6ZCtAYiPDcxaWkSQOcDlgxxXiVJqtNVYEsgI0iRBLGZBjYE89uVpDis5igTSaAJOnny1f5DDicNnKhhsa7HlyWOvl+eDmYYd2RzMcj15mI+eIVWFy8s8DvDY2VQQ0e5M3JP5YegJdmuGj7sk7y5+bvHPpj2JPZ9Q1BSryCXusx8bbSMexKWCVcy661nTq1EgwVkWYy1wx6/odTNCGXcESTY3INpIMQzwLzI5Ti09puG5WaS0EqAyNTuraXhmEBHYQ2oPNhOnzuI/wBALbu67ElQVJouoYqxLJK6ypUGk0xpAYiWjHJrSfEZ7H9ne+pqUqOrsp1BKgRxN/DLeMqYO4PjUwLEk+O9ncxqQQcyaavrq0StOpUVCAUFEEnwkKmpCPgKkCZYRw7iVbKeI6VQKykVSCWW67XKhWBIiJYtI3hnN9oXTSwM0wuhb92AB4wVRFBQCTHibwrHIA1M5IflJFk7HZgMrIA47oqh7wEMGjxiCBpAafDyJPpgR9oddkrUSGKgKxMRy2JkEEXYQRHixI+zmoCK8D8ayf3vCb9B7YhfaYD3lG1iryZiNoM+/T5Wxr/AKdmM7ICBQdI1SNxb/M/Pywhq+sKNuom3Xqec+4xJbKtoLK1oBAuRHWeRH/m5XmHVj4RJI5xc/U+Yn/LGc0njbgrecTvv7c7g/wBuuJmTyz1qyJSU1Hcwg2JN784WDqJ5CZIAnHOEcFqZl1SlpBaJkxpHNzzgc4vcAfEBjcuz3YyjlKOhA0uIrVngO680H+7Q7QNhtLeIaY47XMTPYfs6KVBdJDSdRa+liCbwD44nwgnSBBuZJulMGBqIJ5nb6YC5njUQlMQBYQLQOnlh3LVWIk88bzCq2J1UBBHX+v54rlLs7ltZIU1GS+jUIJ8/e9/6Yf4nm2CmGibWGKFxrtHVpI9Om2kH4iLT5Th60FtzfbjLI/cjQWFmIXwTtAPMYq/2iZan9175AJaoi26HUfe4xmn3ohyTvODOa7QNVypolpAZWX1WbD2JxnlfpsXj2k8IzTU6tOovxIQw/XoYxpJytLiNIOFArJDFTa+0gi/lPzxm/BqYdBeSMXrgxNILWW8WZZ2bn09fOR5xz/DebHR8k4lVrjXC2RhMlJ01VazAC/TcG4bcX3DNIzMZcqsiWXxaWFtQIOpLXk6QNIMyY5yNazeSp51AwhasRvuOh6/0xQK1Cvka0Qy6TKSTDIb6TG/MGN7keW/bmym1nz+QdUyvhMJVy9gxYKEcSSxBIVZglv3TtypL8Or0MzSq961MNUeqqka9EmoFYUwx1ggGSFkalkSbX3I9raRFMooVn1zK6irTcNpuEBIXXzLrHOBfanh5zlVX1pTqIAoputRw3iZpLUx4QRqggz4esjDi/j8Zl9QVwqpWY1XLKru+p9VNidRL8g6adgIg+0XkPWcAkVKRI5aGEkkBRPeQJYqB1kESMcyPDK9PVTNMvBVNWvTdNQJvsNVxz8hhef4a60qjGksBSWHekzAMSF3ibdOWBOfOV0S9B2NzSYEG+lwCJFrPsRe/Ikc8D8tnxWaqqFS9IMKgZKtNl16tQOs3JIJ+WJ3Ca1WuzBKRXSSPFV0t49bKQb7Ih9CBFsRnyFPJrpAoU2dNEnMBi13hn0qSW1s0sd7jlGGjSa9Kq+gtWNwB4UWEEXNl5C994xF4PmpzdMmwPeEDoopsEW3RQB7E88e4lxegaTJQVgdQRnKaZDBtUFiWbwiLx8fyG8Eqk56mOQWr/wBDY58svrmLoxw18dyX7OIGouOoi1jvyOG6nC1p5RU2HeFjqnncklwDy3IwtmHdt7fmMD+GZQJlTT3H3mqevxX577x7Y6nMs/BczRaippsHWXAIMiQzA3CgWYEWtbnvjuB3ZHKBMoijYGp/+xzjuILSh9tOzdMZenUpM9VqjBT3h06NQIBFoTUSCwNjo2AkYry8KzdKqraQzqEIqICyoAafjYoukkE6SXBBCk3ABN8ylHMLk2XM01ICwW1hmUEQHhEMkTPKIm/KkZrjb0tSh6iKz6WAJ0CZjeQCyANA1gLAE8sLZ9l5TSDnu0GaLA5i7oCIrUlDENEE6luB1IgAt+8ZGZvOGr8TTckre5M9R1tthfFs8tWuXUllLzLG5E7jyN9/cAmMcOXVBGu8TvO8dPnP+cxWFXj7OqwK1oNgydLEqZFvPliD9p/+toWkaak280HtMxPmPLEr7NHkV9h402/la+Iv2nL+0y89KnLzp43n7GkUms5Jmwja/wBfYdeuHZLfCpgc9QawE38tuXlfCYE3NxEEGQPKJ3AG0xgt2R4YlfNJTAlR4mkySAB4fVmhfcHGcidcr99nPBu4pCrUGmo417fAgsDbcy1gYuGNtODue7WCoRTpG3MyL/3xWe23aAUqfdrd6pJMWAprK0VAGwK6qkbDvJ54Cdkc2oqipUjSviC8yRt6CcdOOotrvC+FwNb+t+eJOZzyrMHFGzn2jkiAF8pn9f2wNPbIvuB7GPli/L7npZuL5zUrAGOhxnnEG5E4PVuNqyHFYzWY1EnYnCyu1SA+byo3FsO8Cqim1UNEVKTU5IBIB+KJ2JUESIMTh+qRzOB9aoA4MeEb9Y2b3gnGGXS8eKl8Kz2hrHyP6OL9wTj4BnefiB2MW9j54yeqCjEHcGPl+p98T8lx4rzxz3DKfVi2xznWTfODZvLnxU30HmrGBP5H1tgnxHMUWplaul1Yc9jzkdDsZGMLynamB8W3tiXU7XkoBqP4h6CZFvc4ufLle4V+PH7tSo1srSB7qhSWSJhQSY2J574GcV7WADSQACIKxA6nz/74qXZrjBZmEyCJE+RxC7R52ajbW/yxpeZuFJN6WnL9s6aPdBBkEAkC5km8iflucTuPcfp1cq3dOpkMrA/EJUkR1uNx/XGUPmfPD+Q4iymAfLGUzynfJ3CXpo3ZpQe/BFtNOQRv+zzIj0Ox8sCqvBQKbKqgKtUtAtcqv08IPviX2Z4kisyuQjNpHl4UrCPKdcexPTFr4d2fD3dkKFtUK06rAQTAgW2E+uN5lMmFxuKp53gZlATJINRj5ubTYRCBd+pwE4ENWftYKlQ25TC/m2L92z4vSoqwUguw5H4R1tij9jpZ61ULqDFaK3jaaj7g9E+uOeTfycOjK6+JdP8AZH2/MYRRI7qJv3zGPXUAf+U/I9MNGs0OuhV0hTJcmxJ/gG2k4ay9dzT/ANmsViLgk/i3uLX+px2uTSw9nFH3ZN935n99scxG7OVSMtT8YG5+Ec2Y/vY9iSVHthljpqLQV6jIAalKmKi+Exy1NJKk2gBh1IE0TiLVBoFRlJSUUkCottMgHTocqCAQtoAHw6ca1lsiKneDUVJ0+IB5ESf9ozHfczcCMNVuw+WaHqJrUkoZUwq+I6jBPi8RBYQICiAFg4a3WmeG/bJsl3OlhX1APdXIJ+EqbCQGGljJ1WkSLg4a4lkxSf4WWCdyL7Sem+3sMaTw3hdGjmoyuVqu2plqFlcClTDOtlJRW1DTs5sJ09a1x9BVzulRpOqsoEE3VnJJDMxBOlrHqDsBM3GzmMrik/Zu/wDr/DpOpJv5MR8sMfahWhqF/wDeT86RxM4IDl6lfvFKt+yLAxIJ1KogExytM3mwtgR2xqHNmmaauRTZ1a0QzBSu56U3P/CcXMp4zZ+tqlVWTIMDy6HnbbaPfyte/so4UzVGbYuQFOrT4FBLEHzYpHP4j+G9SyfD+8BAAZ20inTBhmaBBHlMbxz6HGp8OzNLg2XFMlamZI8QFgpNyTf6Dpyk4ePYnat9p+ydQVWeqwk3tYR0UdOQHQAcsV46aUiYt1/U+mC/EO0L5hizsWLH9R0GKPxCudZvzxpv7Ls1E85kk2NvXE3K5iOeK6tYjE6hnYxIiwrmjEYQ7WwOp5zDozF5nBtch37uGNzBwxVypw+lW+CeWpAj4ZP0G+Jti5jtXM9kyV2OpAAfNdkb6aD5gfvWCVAVONcodnqVWzMyMAYZYlZEECQQQdoII2tIwK459mL06JrU82rLvpqUtJ3FtaWJ3PwDa8Tgx2jOSM3WscTso5JjEc0yZUrBBgwOfsMS+HnSQbAzGpp0jznrgz6pYdtd7KditNIViTMTtYCOcX/74B9pMjraoVA8A1wLygsXHWNzG1+hwnsn2rekzUahsykC5jqrDy5e+ItXjRp5pGG6sD6qx0uL2IIIPS3mZyxz1rF0XH2r7rb9f0whFM26xOCvEskKdetTX4VaV/laGA9g0e2F0cuqjLE7NUYN/wAsf1+eAqF5ziL0651HxKwn3AIPoVIPvgtR7auosxE+eDvaDJ0K2TpM6J3hQhagsykG1xuv8JkXMQTOM+4dwt6lSnT51GVJF41EAke2CYSlcriO5Wnmc+5FMeEfHUb4ViTc8zb4Rc/UaJR4dTy9GjTQeFZu27STLmB8TNfpAUCAMLyyqrV1QBUApABRpADLUAiBAFsR3zXfaERVBA0kssCZYnYmfXHRhhMZw58s7l24maXvHuo8KHpsW8vMfT2kZTN0zTkMkd6SL/zA89pBxDTLOpN6cwNka2kyPxCfphjNcbelNMKh0sW1HUJkE7A2jV9MV5SDW+lo7PVActTIcAQYsOpxzDXC8/W7lNFNCukXLAHztqHOcewbTpSezfaSswcFw5BLF2FyIGlYB2GlzMc/O1ozywDWWjReqKeoO6G2hqsXFyQWpmNQiAZsIqvDeKZalTdqWZdmJMJUpUqg1ANBFwxUio0bmJPMYezHbM1BpGhZBUAU2sG+MxTU6j4QbaR4lsIxnVW8DeU7TNSaoHp94jVK5mjQBXWKtWSx1iG0IpuSSFJ5YCcTyqnPqQQqVGrVGAQp4Hq0aIAAaSfErGSu7/w4hZHtlXRW06fFULswUi1R5GksQRHekA9d5nAziHbmoa6VSqbPCxsKlRa87m4qU0MHe+0xg7Es3ytbdnUoMdPw1dAKBdITuwOYdpJaSbm8nYjEbMZalSqqvdyjrWLSZ8QVdDwTeAWsCD4pExBRwftM+edy4C6NiCdXjLEkmfK0dMJ7TZ00Xouia6mmsifws4pDUR+IaZUg8mbnBB4wbn+InZrNLksn96cA1qhYZcHcAKEap03DAereUVDiXFnquWYySb4ndpHPftTUylACgnpSGif+JlZ/VsVtVJbCPoYyGb0kO2ykEjr5e+BvFcyKlRnA06jMbwfLyw/nl000HUaj77fT88C2qYqdFeSywjHUfDIOFqcMklK+H6eYviDOOhsTYqXQvQzt8GMrxGLYqQqeeHkzJHPGWWFvTXD5JO2g5PjV9JMAfXyxaKeaoNR15mWQCEQWLNz09AJjUYuZFwNOQpxK+++DicZZlUEnwiBgxtw7PLWfQvxyulYgLSp0kUeFUUAAbXt4jECT08zgQucpvTqoVVWYowJUBZp95AIA8IK1DeNwJmZHRnRGAefbxahaf0MT5XKnqYxIzmWqU9NRUgLJgMrCD/KTAPy9MOZGp3tVIvcQP+IGP10OBdGoSbk4sXDJpsrXIYaZI8SkW3A6QJN+UnFyT2jd9JXEp+81D0AHyUf0jEDO5qKYXmrhx7iMWriXAhJYbVAG6kk/0xUeL0Cp8jsf1+WM8uK19Hc1xtjRp09yJ29z+vYYm/Z5lO+zaFZPdeJpGxGwnYncgc9B2xB7JcLqVc4mgM3d+MwNlX+paAPM+RxrldHFemUVhTRBMqQogOABO9o28sb44MMsw5KgL1DeCaKg89q0k+VsRMlRkNP8I/P++HqqqgSNUsKbtM2jvgTHIeIbW2xCXOhDLOqILuzEKAFkiS3nt1JA5439MRoKAZ/Xrip8bJavVVQSQdha2kH8jizHMSARFxP6+eKnnKs5+oJEwYA/lXljOzbWXQtl+KOqqt7Ac2/o2PYgafLHsXpnyqFFiyTpuLkxUB8CgRLuU2BMaZsIkAgE8tRbvEJCwCZ1aWEyKbgqAA0O0YreWzLE6dTQS1tTQJWIAmI/pg1lnbSgUWmwFomrRaNJuvLy6E74xztk4Z5S+kr/AEXTsxIOzGEQDwrRIA1atNw23nykGPlcmtOs1TTKq3dojRBX7vXVm8AX/aLFgIIvO+EN3ndm4HgtJ5kMB+XPkDhrNLpsaiWcAnUT+KosxGoi+8YylzTPP2tfANJepaNQDNBgyWqXtt7R6bkyuPZlFq0Wb/Z95WiT+Cm7Dax8S8+nmZD9ivFUq3kBUgkRzY7SeuJfbNYps07UqqgdC5pU5+VXGs348tZLrlSKdYkMx3vPqf0cI4flp3sLknoBzx2ihYR7k4czdTu6Xm9v+Ec/c2/4Tg/Db8hnEs1rcnby6DkPliMtLCqS6jfDtdwBGLZopGPDHXaTOPDAHpx7Cox7AHtOPAY7hSjAClUH1xNyteRviGE6Y6otPT8v8j9MTZtUuhZamGsw0+eIa1fPHu/xl+ny08+EimonF14Hw3vaZAvF/wC8efl5YpuTyVSqW7tC+lSzQJgCJY9BcX8xi1dhe0n3Wo/eysLqBAnYiRBt8JJny9sTZd7XjY0bhfCtVHQR4kNpH6keXnih9ruElXKkR/TF77Mdu0zwqsiVE7nRrDhSCHJAbwhYiCT5A9ML7S5HvgWIUHlDTbqDzGHlOOFY3fCp9iKXclv46SM3uzQLMOXrecWoZtNxHqS39NX9sCQi5QvUFQsoNOg5UHw6vEjkb6SW084K3wWeqZ8Sq3K4g/4khj7nHThZY5csbLy798GoNcEAi2kyCQZnVO42jAvtbwx83QFNDpnVdhUAg06ig+FCD42Ux09IxPbQfwkeQMj6gH6++HGZD+Ckp8qZT3lRUPvIxaXRWBAlQxgSBoN7T8RB3w2lJCZ7gT10oT9L4XTIJI06/Ja4/J2JPuuITU3X4lj+YhflJBPtgB//AEVR/wB39SPybHsNHMOObe1cx/1Y9hjTLU7O1GcsFYS0iNPMtO7edv64M0uFVogUmm3iaqCbBOgPNJvO/li8DgVM/hYz1eoZ+bD8sd/9nqJ3oofVJ9NwcZ+Is2z5uz9WIYoB51I/eHMdGPPnhFTgM/FWpggzY6ryTybqScXijwx1zTDuaX3ZlBBVRqpOAAQRpEqxE2mCw/igsMooBhfeP7xtzweMCpdl+HrTdofVqCiwNo1c5/UYd45wCrmxpUKjMwDS2pVQODrJ0gm1NfCBvti1Pl7gKIIi5gAg2MFSZI6GNxtOKP8AaDxpqIFJHEvMlTMKh0sJ2kuWUxsEK83GCzR+0vNdk8vTp6KT6gBL1TFyNzE2XmB6XvjMeNZvvKhiw2UdANh+uc4KDjriiU1Hxm9+Qm3zOK/XeWnESe15X1HVaBhAvuYGJuS4W1RdZ8NMErPM6V1tA6KkEnYalG7DEKo8kkCByHQch+vPFIOvlovuMMnBzh6K2Wk/hZlPoYYH5sflgVmKUEjARoHHCcJx3AZU47qwkY9gBerHUqRhEY4cAPaunyx7VhrVO+ExgA5S4tUy9FRSOnvDLfxafhU9QoPzY4IZbjdMhXqUw2qQ55hSrqQIgTLBvVF88C+CcTpqdGYUvSYQSB406OkkSR0NiJ5wQznso1CoaepXWA6MpJV1bZ1JA9wQCCDNwcZeLWZLCe0yqhp0NVNDEiZZo/eMAfICLepn1u3RZANhtE9PP+uKTTzYB+HCmzCk7Ym/Gr9Sj9ftO8mCSCLrNjG2NY16rwRN46TeMZH2d4FUqVEqaSKanVqYQGAuAv70kRa2NVoTCkC8D8hjf48PFlllcuz5w2cKJPMY5Hkfe2NUGSytbUDG95j16e+ObbNHuR/XC2X+E/IYRHl9I+Vr4YKGYf8AeX3RGPzZCT7nHsd7k9PqMewgJGneCY9f+4k+xwoqPxE3nrH1vPPDpcRv0sSB/wBI29OnphvWnLa99cW6mW64RvPFto82E+nXCHRdzJHnYctjsMO5eqqiAREfvAiPc9CDM3wk0puFUnkTc+d5P6jAEOrwVLnuyOrB3HWZOqBzOwF+WMm7dVg+ddVBC0gtMC5giWYXJuHcj2xr+fqCij1GRCFBbYXgbR1O3v5xjHKWXM1K7yYlySZJZjMk+bNM4jIRXs40GOlv7/XBXst2Lr54VGpAaUhQWsGqGIQE9Fl2P4VHVhIvKZJ8xXSlTE1KjBFHmeZ6AXJPQHGx8d7L5jK5dKeTzdDL0qK6bkio7G7lnVDEteB7mywBSu22TXKUEoCZI0LMatIOqrUIHwtUqkGJsLXjFKy2Xao6oilndgqqNyzEAAepMYmcb4nVrODVbUVUKCNoE38ySSZ88W77JOGM1epXUAtRUBJ5NUkEi3xBA3sTgv4ApnOxCZXh3hZXqhgazKdQJPhgEGyKxCi0nUSTeBnGaH0x9BZ0M6GnURWDKVaQwEEEGJHxekf2w7tPwp8vXem/xKd/3gbq3oywfpuCAWEC49jxwknCMqceBxYOzfYTM5yGUClSP+1qAhT/ACgCX9reeL1l/siyiLFStWqt1Vkpj2TQ5+bH8xh6DJdWEzjT3+xpDUGnNOKZOzUlLjbmHUE+w/lxmmZQB3CklQzBSYuASAbWuANsIG8eAx4DBDg/DhVqqjNpUm7RMe0ifngAx2K7CPxAudZpU6YjXo1S52RQWUE6ZJM28M/EMQuO8Iq5WqctWA1UySh5MrXDKf3W3jkZG840zsVxClSRcq1cOQx7vUmizQe7FyJ16iCTeR0jBzi3B8vmUC1qVNwJiWErO5UhgwMXsQJgxh6PpgMH8N/Lcj9dcWDsZ2cbOZjS6nukUtUIOkxsoBkX1GbclOLRV+ySmWMZpovGqkjHlYstUA+ukegxaeA9mqeUpaKRlmgu7wWaNpEWUSYAgCTOo3waJGHAIAAGlAAoHevEC1vCeXKeXLBLI94g0uwdRAGpSSFFtOrVPS/+UPkgTq5c4YWP8ygfI48Li0eRIifW84oFGmGPhdh6LqH1g/nhDZNz8NQt6BfyNxjzqw5G8ASOXrP5DHFbzEiL7/mbH0+eHsGWVr/tG840n+mEaOrufXT/AOnEpsyYuymTuw+Q+I39xhLldj4Z8tQ9eTD2ODYMafM/PHMPmgvUf/cUfQpOPYNgSL8gSSP4h5mOZ25W9sKViBY84gEk/SCP8vLEY0WJJJFvhDa1F97oSTa9+nuFDTNyARaQSOe06NrdeuEElKnVp57sfnYkzjlWsI1GwEkltS8/45H5+l8Rww3BQQfIzMWBEEbbm/lgH2i7TNlSvd0TUIGssFbQtyJO4YyJvAFjcxBboSDnFODNUplYC6yGYG5ROWoD8RPiI5eEcpxlnb+ulE/d6XWXPU8h5dY8xg/kvtXULVLUiarDwmbEybnpHSL/AJ5lnsyajlmMkyfc+uI2u8cOcLzDU21qYYAqCPMQf+Ux74O5zjDHK6dZu20+WINHs3mSiuKFUqwDK2mzBrgjqCIOOZnguYgDun9N/wAjgidhXe3PPyxrn2ZZyl9zKBFVlqNqIBltQBVmgeqbi1NfPGWpwLMNtRf5R+eLJ2UpvRLCqpCsBABgyNmnkIJuJ3w4TWFqwYEH4SQAdIvyhf7fPALtR2dpZ1CH1LUQEU2RZbrpYORKSdpETMrJBEjPhwDHhHKoyswaIESscyTIMn0xJp8RAEAkED96JmP4gLnrG/LDCp0fspzLPBq0FUGNXjmemgqJ6GGOxxbez/YTJUCDbM1R+IxVCnqEClQZ5GWBtOEf+1GtS6ALEqWBUExHhnSVibWv67Y6eK1KgkMAVLWch1Jj92khDi8y4a4MCbg4Cx187TWdR0AKHl+7pdJIVwCACRMiQbWNsPVK9NU8Ra4LaYJBIAgFk0iDIsb/AMx2quX4lWCgItIE/Egy5USbT+0o0ww0xDalB6HbDP8ApcGppHcnQf2irSQsGtEEzoIkwRHxbHkbCV287YdxltCuxrVgQgghVW0udRYkqDA8XxEGBGMaHTFj7ZcR+8ZosGLBVVJOncFi11JB8TE8rkggRgLqMQcTaDdNcS6Ffu6y/wAMfOAT9be2I4aNxbEqrkmaqxAkFiRcbEmN/LAEnNZuWkY17s1xJszladU92XNm1LEssg84LE3kACScZAnCqh5D/ED/ANMnGgdjab08vodQfExFzYGN5Rh1MaRE79HDq4GroMMF+G+lGYmOkCNzz2Jwh84s6Rp1EAw+oAm5mAvlyxDPEoVu7pU2ZZUKNQE9DppCOW8Dz54UtVWFhTUHfRaTvyuvPmf6Yoj/AN5RvhUx5awBG02Unpjr1Vmx3+v+Maj8sMNnmJGgyB+LWWuOXiIv5zOOrTJEkFjYkqwBJ5Xkx+r4AeDS0aWIvMgnpb4rf4eQuNsdqdAunyjbpY2/XPCGYvugK8tWnrBEes8+u+Gf9HjYIijeF0pJ9oJMDbb+gEkIeoB5kaR/5THzwjvQZiLn9XAtiPk0WSXXQ14UG0dfETfa8fPDj5kKIm0xLD5fDsPa1/OAHJ/l+uO4iim/NVnn+1K/TSY+fyx7ABSkZGsIOU/sx8tTLEX54QtV9kvFo0uY6jUrLPtI8yNmBRV7rSBQG5WpUAHUAUS0kbQdNz74a4oKeWy7OQQqlSAygzsQp1SxJ2PMajcbgCR/pyhSYGprBsSi1GvPN5bboviMQSbgYsPC+1NKohIUKqjaREe2Pn+rxN6tQuxJZiSfMnFgyfEimXYzJawHuD+UflzxnLutNTSd9o2dy9dj3dFFYG7KACx8436f1xnCZJmcKsSx0gkgAE8yTYAb+2Cufrzz54e7J8QFLOU2Y+FiUe8WcRyItMHpa+FOxY0c52kiIoKQqLTTx0idKqFQEFg3wrBhjfcc8N5hgAQBrMme7ehIMXF60KLbWvtucOHOoFPduTAJOlxUgX2CVbjkBbkL4ZdjuirMzD6lkxEtFSSYG5BItGNWaEyo5MwF5LqRpPmKblRM/v4hLw8AsEJW+yiD+G+rXqY+sDBbMETpNemfIUnmfTvomesnzww/D1N9RJNoKACB1GomdxP054RK5Vo6d3qdbM7zy8gDJ2uT+cddBuzP0BMD0A8RM3A5YMVMnpF/M+FSB9Jm5/yGIlXIhrg1G9C08vL9ThBC+8orEapAG5ILXtHiBI9QfywymbTVGpyJJsEHXeEDMZ8/zOHKmQjeY8yCZjqf19MQnyoHWPMm/n/nhGmUM0imFLAGCSWNzESZgCfLaBhdeqxpVilXwoAJDkxNgqwYBa5vsAemBL0ByH5n88dz2Z05YILanLt7AKv5n54Ah8PVbAjBDj/Bu4ZejgMPQ8vmDgTlHhhg72gzeunSm8LH1thah7B1qjZhIO4xNouAYtaN1m1o+kYEk4lowMHy/KcBLNk8zAGkkm1lJX8iB7c74MZfiElZInr3ameUAsxI3/pipZMiY0k+x/pODnDqxXbVBN9Nv164qBYqOdM2Z28pQ7eRcEC+JlNQSCH0ki8IDExudEb+owJyuZ1FSwJiZMEkcrGQTuQdvecEaNVQfCagta7f1qdfPl5YYEqbMv4hA6k335kW+uI9YkupKSQSFGkHTPViRptO4HOQLYjpmAbFmA/jJE/8xB6x+WPd8DeHYAbKzbeXjGGEwFgLooAtE0xPrLiMcV9UE01taAtNx1EEVrj/AIR/dKsAoKgXiJaoJn1U7CeRH54VWrqBDKSDG1o5Sbg/o4A5WrKu7ARtOoR7K3lF52w3RNwSqLFgAL7dQR12I/zdtEKDbeIsJN5E+fywqnTcgT3lun9yADy3AwbD33w/u1fbvI+lsdwlVP8AGPl/6D+ePYAW3DGaWim5AtGX0NvsDVy0D+aR1wA7bZKoKCAITe+kBtCqPhPd0ki56RbYbm0rl9ZuH0yCGbTBN7AKxI5Hl8cXg4TmswtMHWahEWCxBAgnptPPefUADEwIaGsd72/Pl54sVKoBSPiUzcXFrevUgYvHe5ZjNRmYzYOAwBtaAkHpeed7zhf/APnAvTRT+Hcztbw0xFiPniZirdZRUYEmPEfIE+9hheV4LXJ1LTI5jUVXYg7MZ38sad3dMsBTo6pk+FtMdZLAHfoD6c8OfcyD/qdA5nXtf+G8i+3TC8Ra9ScsoJOk7kKjkz/MXP5bH3wjMuvMPAMCEkR/isLdMIzTKBIarA8MAJbYW1An5z646tNWiUZrc2BkESARAXn0xaTILWaK234UVZHKS0tb+nthNZ+QpsfIsPmYXr54ezlVVUllPXcEfxT6W5HfyxBPFMuBLG0blTzBvZdyPIe3IDj0zfwkjlERHvf9bYZrC8MB6MwP0/78sFGykiQLG+8WN9pt1scMNw54OlUb1c++6fqMACKyKRMDe8NMfLY3nER8qpB8r8xPTBuvSKAGoCOUABwBHmy+ZiMSK3CVNyBPpF/YxhaCqtkQRtblz9sQ85wYPFyvp9bHbFvbg43AWYsBP0kQOn6tCFK/jp6IIFyG32+E9fzwaJUW7OkbP9AfyOOVOEVCAC238J/9WLfmKCiwgkRIkzc3N7b/APbliK7gDxArHXxflhaNUX4IR+In0Efr/PC1oFLBbepxZxTBAgTbla/Pc+uOjhpIkAc+dyOYwtAAo06nQ/M4J5R3872MR/f9RiQ3DTzHzM/mcJ+5lLbHyt/TAEvKZ1jZrlbfG6k9PCAb+8emCNKpTtrkHe7qb+o9Y5YDI7TEE/8AEPMfmMSErHVcPYQfHNt7bdfL6YYHu7WJmobx4QZ6XMTuP8sOgzcoV89yfPbAbUrWDOCRAh3kcubRheRyKVKasHqNIkE1Kg5nlJvy9t8MDNCpPwzHlSJ9dk852/PHaOQaSTrWZsVKe4UaSPltyG+IKZKieZMmSA1QH/ETPkMKqZfJ0anwVYqsUQKRoNl8LB9TDxCQb/EbgGzCZmkRbu6jzMNH5lfW2GanDUYeJabHkQoEjrIP9cdo/dQdX3UiPhYCkTMMLkKh6Eehvez1PK0J8VGqVNgAaSwDqhYuPhI6Cx2kAAMDhyC2hbdYJ+c49iBV4XQ1HTSMTaVX/wDoPyx3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www.philsteele.com/images/Blogpics/b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4074" y="2819400"/>
            <a:ext cx="2409426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371600"/>
            <a:ext cx="6324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the 1920s, people moved back towards the cities</a:t>
            </a:r>
          </a:p>
          <a:p>
            <a:pPr lvl="1"/>
            <a:r>
              <a:rPr lang="en-US" dirty="0" smtClean="0"/>
              <a:t>Most new immigrants are settling in major industrial cities</a:t>
            </a:r>
          </a:p>
          <a:p>
            <a:r>
              <a:rPr lang="en-US" dirty="0" smtClean="0"/>
              <a:t>Farmers, who were not prospering in the 1920s, will move into the cities for better job opportunities</a:t>
            </a:r>
          </a:p>
          <a:p>
            <a:r>
              <a:rPr lang="en-US" dirty="0" smtClean="0"/>
              <a:t>African Americans, during the Great Migration, continue to move from the agricultural South to the urban North</a:t>
            </a:r>
          </a:p>
          <a:p>
            <a:r>
              <a:rPr lang="en-US" dirty="0" smtClean="0"/>
              <a:t>Skyscrapers, including the Empire State Building and the Chrysler Building, will began to define the skyline</a:t>
            </a:r>
            <a:endParaRPr lang="en-US" dirty="0"/>
          </a:p>
        </p:txBody>
      </p:sp>
      <p:pic>
        <p:nvPicPr>
          <p:cNvPr id="3074" name="Picture 2" descr="http://upload.wikimedia.org/wikipedia/commons/7/76/Chrysler_Building_by_David_Shankbone_Retouch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9600" y="1447800"/>
            <a:ext cx="1676413" cy="494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Suburbs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181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Improved mass transportation, such as the streetcar, and widespread use of the automobile caused cities to expand their borders</a:t>
            </a:r>
          </a:p>
          <a:p>
            <a:r>
              <a:rPr lang="en-US" dirty="0" smtClean="0"/>
              <a:t>Many urban workers will settle in the more affordable suburbs</a:t>
            </a:r>
          </a:p>
          <a:p>
            <a:r>
              <a:rPr lang="en-US" dirty="0" smtClean="0"/>
              <a:t>Suburbs tended to cater to middle and upper class residents and eventually developed into conservative, and often republican, areas</a:t>
            </a:r>
            <a:endParaRPr lang="en-US" dirty="0"/>
          </a:p>
        </p:txBody>
      </p:sp>
      <p:pic>
        <p:nvPicPr>
          <p:cNvPr id="2050" name="Picture 2" descr="http://i.kinja-img.com/gawker-media/image/upload/s--KzwhQyNK--/17r6gpe8qzrob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114800"/>
            <a:ext cx="3502696" cy="2524125"/>
          </a:xfrm>
          <a:prstGeom prst="rect">
            <a:avLst/>
          </a:prstGeom>
          <a:noFill/>
        </p:spPr>
      </p:pic>
      <p:pic>
        <p:nvPicPr>
          <p:cNvPr id="2052" name="Picture 4" descr="http://www.iaiabc.org/images/Events%20Pictures/Forum/DesMoines_DLine_Histor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19200"/>
            <a:ext cx="2965077" cy="2262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Hardships in the Country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371600"/>
            <a:ext cx="5791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Farm incomes will steadily decline following World War I</a:t>
            </a:r>
          </a:p>
          <a:p>
            <a:r>
              <a:rPr lang="en-US" dirty="0" smtClean="0"/>
              <a:t>Most people living in the country did not participate in the consumer benefits and economic gains of the cities and suburbs</a:t>
            </a:r>
          </a:p>
          <a:p>
            <a:r>
              <a:rPr lang="en-US" dirty="0" smtClean="0"/>
              <a:t>Some industrial workers in the inner cities will continue to struggle with low wages and harsh conditions</a:t>
            </a:r>
            <a:endParaRPr lang="en-US" dirty="0"/>
          </a:p>
        </p:txBody>
      </p:sp>
      <p:pic>
        <p:nvPicPr>
          <p:cNvPr id="1026" name="Picture 2" descr="http://avbarn.museum.state.il.us/sites/default/files/images/Baumberger_Fr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28" y="1752600"/>
            <a:ext cx="2837847" cy="1685640"/>
          </a:xfrm>
          <a:prstGeom prst="rect">
            <a:avLst/>
          </a:prstGeom>
          <a:noFill/>
        </p:spPr>
      </p:pic>
      <p:pic>
        <p:nvPicPr>
          <p:cNvPr id="1028" name="Picture 4" descr="http://www.infomercantile.com/images/7/74/Farmst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733800"/>
            <a:ext cx="2876134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</TotalTime>
  <Words>537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Metro</vt:lpstr>
      <vt:lpstr>The Roaring Twenties</vt:lpstr>
      <vt:lpstr>The Automobile Drives Prosperity</vt:lpstr>
      <vt:lpstr>Automobile Changes America</vt:lpstr>
      <vt:lpstr>Advertising and Credit</vt:lpstr>
      <vt:lpstr>Bull Market Means Big Fortunes</vt:lpstr>
      <vt:lpstr>Urbanization</vt:lpstr>
      <vt:lpstr>Growing Suburbs</vt:lpstr>
      <vt:lpstr>Hardships in the Country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Roaring Twenties</dc:title>
  <dc:creator>lbyrne</dc:creator>
  <cp:lastModifiedBy>lbyrne</cp:lastModifiedBy>
  <cp:revision>5</cp:revision>
  <dcterms:created xsi:type="dcterms:W3CDTF">2014-10-01T18:09:39Z</dcterms:created>
  <dcterms:modified xsi:type="dcterms:W3CDTF">2014-10-06T14:40:44Z</dcterms:modified>
</cp:coreProperties>
</file>