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8" r:id="rId5"/>
    <p:sldId id="264" r:id="rId6"/>
    <p:sldId id="259" r:id="rId7"/>
    <p:sldId id="260" r:id="rId8"/>
    <p:sldId id="261" r:id="rId9"/>
    <p:sldId id="265"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96" y="-84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C73F679-79C2-4014-83D6-C75C23B3C0D8}" type="datetimeFigureOut">
              <a:rPr lang="en-US" smtClean="0"/>
              <a:pPr/>
              <a:t>10/1/2014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93BF59B-CD27-4019-B225-357D7EB0161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73F679-79C2-4014-83D6-C75C23B3C0D8}" type="datetimeFigureOut">
              <a:rPr lang="en-US" smtClean="0"/>
              <a:pPr/>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BF59B-CD27-4019-B225-357D7EB016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73F679-79C2-4014-83D6-C75C23B3C0D8}" type="datetimeFigureOut">
              <a:rPr lang="en-US" smtClean="0"/>
              <a:pPr/>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BF59B-CD27-4019-B225-357D7EB016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C73F679-79C2-4014-83D6-C75C23B3C0D8}" type="datetimeFigureOut">
              <a:rPr lang="en-US" smtClean="0"/>
              <a:pPr/>
              <a:t>10/1/2014</a:t>
            </a:fld>
            <a:endParaRPr lang="en-US"/>
          </a:p>
        </p:txBody>
      </p:sp>
      <p:sp>
        <p:nvSpPr>
          <p:cNvPr id="9" name="Slide Number Placeholder 8"/>
          <p:cNvSpPr>
            <a:spLocks noGrp="1"/>
          </p:cNvSpPr>
          <p:nvPr>
            <p:ph type="sldNum" sz="quarter" idx="15"/>
          </p:nvPr>
        </p:nvSpPr>
        <p:spPr/>
        <p:txBody>
          <a:bodyPr rtlCol="0"/>
          <a:lstStyle/>
          <a:p>
            <a:fld id="{693BF59B-CD27-4019-B225-357D7EB01613}"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C73F679-79C2-4014-83D6-C75C23B3C0D8}" type="datetimeFigureOut">
              <a:rPr lang="en-US" smtClean="0"/>
              <a:pPr/>
              <a:t>10/1/2014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93BF59B-CD27-4019-B225-357D7EB0161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C73F679-79C2-4014-83D6-C75C23B3C0D8}" type="datetimeFigureOut">
              <a:rPr lang="en-US" smtClean="0"/>
              <a:pPr/>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BF59B-CD27-4019-B225-357D7EB01613}"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C73F679-79C2-4014-83D6-C75C23B3C0D8}" type="datetimeFigureOut">
              <a:rPr lang="en-US" smtClean="0"/>
              <a:pPr/>
              <a:t>10/1/2014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3BF59B-CD27-4019-B225-357D7EB01613}"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C73F679-79C2-4014-83D6-C75C23B3C0D8}" type="datetimeFigureOut">
              <a:rPr lang="en-US" smtClean="0"/>
              <a:pPr/>
              <a:t>10/1/2014</a:t>
            </a:fld>
            <a:endParaRPr lang="en-US"/>
          </a:p>
        </p:txBody>
      </p:sp>
      <p:sp>
        <p:nvSpPr>
          <p:cNvPr id="7" name="Slide Number Placeholder 6"/>
          <p:cNvSpPr>
            <a:spLocks noGrp="1"/>
          </p:cNvSpPr>
          <p:nvPr>
            <p:ph type="sldNum" sz="quarter" idx="11"/>
          </p:nvPr>
        </p:nvSpPr>
        <p:spPr/>
        <p:txBody>
          <a:bodyPr rtlCol="0"/>
          <a:lstStyle/>
          <a:p>
            <a:fld id="{693BF59B-CD27-4019-B225-357D7EB01613}"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3F679-79C2-4014-83D6-C75C23B3C0D8}" type="datetimeFigureOut">
              <a:rPr lang="en-US" smtClean="0"/>
              <a:pPr/>
              <a:t>10/1/2014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3BF59B-CD27-4019-B225-357D7EB016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C73F679-79C2-4014-83D6-C75C23B3C0D8}" type="datetimeFigureOut">
              <a:rPr lang="en-US" smtClean="0"/>
              <a:pPr/>
              <a:t>10/1/2014</a:t>
            </a:fld>
            <a:endParaRPr lang="en-US"/>
          </a:p>
        </p:txBody>
      </p:sp>
      <p:sp>
        <p:nvSpPr>
          <p:cNvPr id="22" name="Slide Number Placeholder 21"/>
          <p:cNvSpPr>
            <a:spLocks noGrp="1"/>
          </p:cNvSpPr>
          <p:nvPr>
            <p:ph type="sldNum" sz="quarter" idx="15"/>
          </p:nvPr>
        </p:nvSpPr>
        <p:spPr/>
        <p:txBody>
          <a:bodyPr rtlCol="0"/>
          <a:lstStyle/>
          <a:p>
            <a:fld id="{693BF59B-CD27-4019-B225-357D7EB01613}"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C73F679-79C2-4014-83D6-C75C23B3C0D8}" type="datetimeFigureOut">
              <a:rPr lang="en-US" smtClean="0"/>
              <a:pPr/>
              <a:t>10/1/2014</a:t>
            </a:fld>
            <a:endParaRPr lang="en-US"/>
          </a:p>
        </p:txBody>
      </p:sp>
      <p:sp>
        <p:nvSpPr>
          <p:cNvPr id="18" name="Slide Number Placeholder 17"/>
          <p:cNvSpPr>
            <a:spLocks noGrp="1"/>
          </p:cNvSpPr>
          <p:nvPr>
            <p:ph type="sldNum" sz="quarter" idx="11"/>
          </p:nvPr>
        </p:nvSpPr>
        <p:spPr/>
        <p:txBody>
          <a:bodyPr rtlCol="0"/>
          <a:lstStyle/>
          <a:p>
            <a:fld id="{693BF59B-CD27-4019-B225-357D7EB01613}"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C73F679-79C2-4014-83D6-C75C23B3C0D8}" type="datetimeFigureOut">
              <a:rPr lang="en-US" smtClean="0"/>
              <a:pPr/>
              <a:t>10/1/2014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93BF59B-CD27-4019-B225-357D7EB016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Culture of the 1930s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Literature of the Depression</a:t>
            </a:r>
            <a:endParaRPr lang="en-US" dirty="0"/>
          </a:p>
        </p:txBody>
      </p:sp>
      <p:sp>
        <p:nvSpPr>
          <p:cNvPr id="3" name="Content Placeholder 2"/>
          <p:cNvSpPr>
            <a:spLocks noGrp="1"/>
          </p:cNvSpPr>
          <p:nvPr>
            <p:ph sz="quarter" idx="1"/>
          </p:nvPr>
        </p:nvSpPr>
        <p:spPr>
          <a:xfrm>
            <a:off x="228600" y="1219200"/>
            <a:ext cx="6019800" cy="5334000"/>
          </a:xfrm>
        </p:spPr>
        <p:txBody>
          <a:bodyPr>
            <a:normAutofit lnSpcReduction="10000"/>
          </a:bodyPr>
          <a:lstStyle/>
          <a:p>
            <a:r>
              <a:rPr lang="en-US" dirty="0" smtClean="0"/>
              <a:t>Many of the novels from the depression era featured blue-collar, working-class heroes</a:t>
            </a:r>
          </a:p>
          <a:p>
            <a:r>
              <a:rPr lang="en-US" dirty="0" smtClean="0"/>
              <a:t>In John Steinbeck’s </a:t>
            </a:r>
            <a:r>
              <a:rPr lang="en-US" i="1" dirty="0" smtClean="0"/>
              <a:t>The Grapes of Wrath</a:t>
            </a:r>
            <a:r>
              <a:rPr lang="en-US" dirty="0" smtClean="0"/>
              <a:t>, the struggles of the fictional </a:t>
            </a:r>
            <a:r>
              <a:rPr lang="en-US" dirty="0" err="1" smtClean="0"/>
              <a:t>Joad</a:t>
            </a:r>
            <a:r>
              <a:rPr lang="en-US" dirty="0" smtClean="0"/>
              <a:t> family are detailed from their home in Dust Bowl era Oklahoma to the farms in California</a:t>
            </a:r>
          </a:p>
          <a:p>
            <a:r>
              <a:rPr lang="en-US" dirty="0" smtClean="0"/>
              <a:t>Lillian Hellman, a New Orleans native and a playwright, wrote several influential plays of the era</a:t>
            </a:r>
          </a:p>
          <a:p>
            <a:r>
              <a:rPr lang="en-US" dirty="0" smtClean="0"/>
              <a:t>Americans were first exposed to the lighter tones of comic strips and comic books, like </a:t>
            </a:r>
            <a:r>
              <a:rPr lang="en-US" i="1" dirty="0" smtClean="0"/>
              <a:t>Dick Tracy </a:t>
            </a:r>
            <a:r>
              <a:rPr lang="en-US" dirty="0" smtClean="0"/>
              <a:t>and </a:t>
            </a:r>
            <a:r>
              <a:rPr lang="en-US" i="1" dirty="0" smtClean="0"/>
              <a:t>Superman</a:t>
            </a:r>
            <a:endParaRPr lang="en-US" i="1" dirty="0"/>
          </a:p>
        </p:txBody>
      </p:sp>
      <p:pic>
        <p:nvPicPr>
          <p:cNvPr id="2050" name="Picture 2" descr="http://static.comicvine.com/uploads/scale_small/3/38826/851086-01.jpg"/>
          <p:cNvPicPr>
            <a:picLocks noChangeAspect="1" noChangeArrowheads="1"/>
          </p:cNvPicPr>
          <p:nvPr/>
        </p:nvPicPr>
        <p:blipFill>
          <a:blip r:embed="rId2" cstate="print"/>
          <a:srcRect/>
          <a:stretch>
            <a:fillRect/>
          </a:stretch>
        </p:blipFill>
        <p:spPr bwMode="auto">
          <a:xfrm>
            <a:off x="6106834" y="1828801"/>
            <a:ext cx="2829401" cy="3962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Cinema &amp; Escapism</a:t>
            </a:r>
            <a:endParaRPr lang="en-US" dirty="0"/>
          </a:p>
        </p:txBody>
      </p:sp>
      <p:sp>
        <p:nvSpPr>
          <p:cNvPr id="3" name="Content Placeholder 2"/>
          <p:cNvSpPr>
            <a:spLocks noGrp="1"/>
          </p:cNvSpPr>
          <p:nvPr>
            <p:ph sz="quarter" idx="1"/>
          </p:nvPr>
        </p:nvSpPr>
        <p:spPr>
          <a:xfrm>
            <a:off x="304800" y="1371600"/>
            <a:ext cx="8534400" cy="5105400"/>
          </a:xfrm>
        </p:spPr>
        <p:txBody>
          <a:bodyPr>
            <a:normAutofit/>
          </a:bodyPr>
          <a:lstStyle/>
          <a:p>
            <a:r>
              <a:rPr lang="en-US" dirty="0" smtClean="0"/>
              <a:t>Film companies, such as MGM, Warner Brothers, Twentieth Century Fox, and Paramount, dominated the movie industry</a:t>
            </a:r>
          </a:p>
          <a:p>
            <a:r>
              <a:rPr lang="en-US" dirty="0" smtClean="0"/>
              <a:t>In 1939, nearly 2/3 of Americans attended at least one movie a week</a:t>
            </a:r>
          </a:p>
          <a:p>
            <a:r>
              <a:rPr lang="en-US" dirty="0" smtClean="0"/>
              <a:t>People went to the movies to seek relief from their daily concerns  through escapism</a:t>
            </a:r>
          </a:p>
          <a:p>
            <a:r>
              <a:rPr lang="en-US" dirty="0" smtClean="0"/>
              <a:t>Popular depression era films include </a:t>
            </a:r>
            <a:r>
              <a:rPr lang="en-US" i="1" dirty="0" smtClean="0"/>
              <a:t>The Wizard of Oz, Gone with the Wind</a:t>
            </a:r>
            <a:r>
              <a:rPr lang="en-US" dirty="0" smtClean="0"/>
              <a:t>, </a:t>
            </a:r>
            <a:r>
              <a:rPr lang="en-US" i="1" dirty="0" smtClean="0"/>
              <a:t>Snow White and the Seven Dwarfs</a:t>
            </a:r>
            <a:r>
              <a:rPr lang="en-US" dirty="0" smtClean="0"/>
              <a:t>, and </a:t>
            </a:r>
            <a:r>
              <a:rPr lang="en-US" i="1" dirty="0" smtClean="0"/>
              <a:t>Top Hat</a:t>
            </a:r>
            <a:endParaRPr lang="en-US"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movieposter.com/posters/archive/main/109/MPW-54606"/>
          <p:cNvPicPr>
            <a:picLocks noChangeAspect="1" noChangeArrowheads="1"/>
          </p:cNvPicPr>
          <p:nvPr/>
        </p:nvPicPr>
        <p:blipFill>
          <a:blip r:embed="rId2" cstate="print"/>
          <a:srcRect/>
          <a:stretch>
            <a:fillRect/>
          </a:stretch>
        </p:blipFill>
        <p:spPr bwMode="auto">
          <a:xfrm>
            <a:off x="0" y="228600"/>
            <a:ext cx="4272897" cy="6400800"/>
          </a:xfrm>
          <a:prstGeom prst="rect">
            <a:avLst/>
          </a:prstGeom>
          <a:noFill/>
        </p:spPr>
      </p:pic>
      <p:pic>
        <p:nvPicPr>
          <p:cNvPr id="1028" name="Picture 4" descr="https://www.movieposter.com/posters/archive/main/31/b70-15937"/>
          <p:cNvPicPr>
            <a:picLocks noChangeAspect="1" noChangeArrowheads="1"/>
          </p:cNvPicPr>
          <p:nvPr/>
        </p:nvPicPr>
        <p:blipFill>
          <a:blip r:embed="rId3" cstate="print"/>
          <a:srcRect/>
          <a:stretch>
            <a:fillRect/>
          </a:stretch>
        </p:blipFill>
        <p:spPr bwMode="auto">
          <a:xfrm>
            <a:off x="4343400" y="228600"/>
            <a:ext cx="4343400" cy="639821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Commentary</a:t>
            </a:r>
            <a:endParaRPr lang="en-US" dirty="0"/>
          </a:p>
        </p:txBody>
      </p:sp>
      <p:sp>
        <p:nvSpPr>
          <p:cNvPr id="3" name="Content Placeholder 2"/>
          <p:cNvSpPr>
            <a:spLocks noGrp="1"/>
          </p:cNvSpPr>
          <p:nvPr>
            <p:ph sz="quarter" idx="1"/>
          </p:nvPr>
        </p:nvSpPr>
        <p:spPr/>
        <p:txBody>
          <a:bodyPr>
            <a:normAutofit/>
          </a:bodyPr>
          <a:lstStyle/>
          <a:p>
            <a:r>
              <a:rPr lang="en-US" dirty="0" smtClean="0"/>
              <a:t>Many films of the era also provide a social commentary of the public’s distrust of big business and government</a:t>
            </a:r>
          </a:p>
          <a:p>
            <a:r>
              <a:rPr lang="en-US" dirty="0" smtClean="0"/>
              <a:t>These films include </a:t>
            </a:r>
            <a:r>
              <a:rPr lang="en-US" i="1" dirty="0" smtClean="0"/>
              <a:t>Public Enemy</a:t>
            </a:r>
            <a:r>
              <a:rPr lang="en-US" dirty="0" smtClean="0"/>
              <a:t>, starring James Cagney</a:t>
            </a:r>
          </a:p>
          <a:p>
            <a:r>
              <a:rPr lang="en-US" dirty="0" smtClean="0"/>
              <a:t>However, do to the renewed trust stemming from the New Deal, films began to provide an improved view of the government, Like </a:t>
            </a:r>
            <a:r>
              <a:rPr lang="en-US" i="1" dirty="0" smtClean="0"/>
              <a:t>Mr. Smith Goes to Washington</a:t>
            </a:r>
            <a:endParaRPr lang="en-US"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he Public Enemy"/>
          <p:cNvPicPr>
            <a:picLocks noChangeAspect="1" noChangeArrowheads="1"/>
          </p:cNvPicPr>
          <p:nvPr/>
        </p:nvPicPr>
        <p:blipFill>
          <a:blip r:embed="rId2" cstate="print"/>
          <a:srcRect/>
          <a:stretch>
            <a:fillRect/>
          </a:stretch>
        </p:blipFill>
        <p:spPr bwMode="auto">
          <a:xfrm>
            <a:off x="457200" y="914400"/>
            <a:ext cx="3581400" cy="5300475"/>
          </a:xfrm>
          <a:prstGeom prst="rect">
            <a:avLst/>
          </a:prstGeom>
          <a:noFill/>
        </p:spPr>
      </p:pic>
      <p:pic>
        <p:nvPicPr>
          <p:cNvPr id="21508" name="Picture 4" descr="http://www.reellifewithjane.com/wp-content/uploads/2014/06/Mr-Smith-Goes-to-Washington-Poster-2.jpg"/>
          <p:cNvPicPr>
            <a:picLocks noChangeAspect="1" noChangeArrowheads="1"/>
          </p:cNvPicPr>
          <p:nvPr/>
        </p:nvPicPr>
        <p:blipFill>
          <a:blip r:embed="rId3" cstate="print"/>
          <a:srcRect/>
          <a:stretch>
            <a:fillRect/>
          </a:stretch>
        </p:blipFill>
        <p:spPr bwMode="auto">
          <a:xfrm>
            <a:off x="4800600" y="838200"/>
            <a:ext cx="3635188" cy="5486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Radio’s Golden Age</a:t>
            </a:r>
            <a:endParaRPr lang="en-US" dirty="0"/>
          </a:p>
        </p:txBody>
      </p:sp>
      <p:sp>
        <p:nvSpPr>
          <p:cNvPr id="3" name="Content Placeholder 2"/>
          <p:cNvSpPr>
            <a:spLocks noGrp="1"/>
          </p:cNvSpPr>
          <p:nvPr>
            <p:ph sz="quarter" idx="1"/>
          </p:nvPr>
        </p:nvSpPr>
        <p:spPr>
          <a:xfrm>
            <a:off x="228600" y="1371600"/>
            <a:ext cx="6019800" cy="5181600"/>
          </a:xfrm>
        </p:spPr>
        <p:txBody>
          <a:bodyPr>
            <a:normAutofit fontScale="92500" lnSpcReduction="10000"/>
          </a:bodyPr>
          <a:lstStyle/>
          <a:p>
            <a:r>
              <a:rPr lang="en-US" dirty="0" smtClean="0"/>
              <a:t>By 1935, two in three homes owned a radio; by 1940, nine in ten did</a:t>
            </a:r>
          </a:p>
          <a:p>
            <a:r>
              <a:rPr lang="en-US" dirty="0" smtClean="0"/>
              <a:t>Nation radio networks broadcasted shows featuring comedians like Bob Hope and Jack Benny</a:t>
            </a:r>
          </a:p>
          <a:p>
            <a:r>
              <a:rPr lang="en-US" dirty="0" smtClean="0"/>
              <a:t>Americans also enjoyed soap operas, variety shows, and humorists, like Will Rogers</a:t>
            </a:r>
          </a:p>
          <a:p>
            <a:r>
              <a:rPr lang="en-US" dirty="0" smtClean="0"/>
              <a:t>Dramatic shows, like the </a:t>
            </a:r>
            <a:r>
              <a:rPr lang="en-US" i="1" dirty="0" smtClean="0"/>
              <a:t>Lone Ranger </a:t>
            </a:r>
            <a:r>
              <a:rPr lang="en-US" dirty="0" smtClean="0"/>
              <a:t>and </a:t>
            </a:r>
            <a:r>
              <a:rPr lang="en-US" i="1" dirty="0" smtClean="0"/>
              <a:t>the Shadow</a:t>
            </a:r>
            <a:r>
              <a:rPr lang="en-US" dirty="0" smtClean="0"/>
              <a:t>, thrilled many audiences</a:t>
            </a:r>
          </a:p>
          <a:p>
            <a:r>
              <a:rPr lang="en-US" dirty="0" smtClean="0"/>
              <a:t>On one famous occasion in 1938, audiences had a hard time discerning reality from fiction when they believed that Orson Welles narration of the </a:t>
            </a:r>
            <a:r>
              <a:rPr lang="en-US" i="1" dirty="0" smtClean="0"/>
              <a:t>War of the Worlds </a:t>
            </a:r>
            <a:r>
              <a:rPr lang="en-US" dirty="0" smtClean="0"/>
              <a:t>was really happening</a:t>
            </a:r>
            <a:endParaRPr lang="en-US" dirty="0"/>
          </a:p>
        </p:txBody>
      </p:sp>
      <p:pic>
        <p:nvPicPr>
          <p:cNvPr id="5124" name="Picture 4" descr="http://simage1.sportsmansguide.com/adimgs/l/2/281415_ts.jpg"/>
          <p:cNvPicPr>
            <a:picLocks noChangeAspect="1" noChangeArrowheads="1"/>
          </p:cNvPicPr>
          <p:nvPr/>
        </p:nvPicPr>
        <p:blipFill>
          <a:blip r:embed="rId2" cstate="print"/>
          <a:srcRect/>
          <a:stretch>
            <a:fillRect/>
          </a:stretch>
        </p:blipFill>
        <p:spPr bwMode="auto">
          <a:xfrm>
            <a:off x="6248400" y="2286000"/>
            <a:ext cx="2667000" cy="2667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Sounds of the Era</a:t>
            </a:r>
            <a:endParaRPr lang="en-US" dirty="0"/>
          </a:p>
        </p:txBody>
      </p:sp>
      <p:sp>
        <p:nvSpPr>
          <p:cNvPr id="3" name="Content Placeholder 2"/>
          <p:cNvSpPr>
            <a:spLocks noGrp="1"/>
          </p:cNvSpPr>
          <p:nvPr>
            <p:ph sz="quarter" idx="1"/>
          </p:nvPr>
        </p:nvSpPr>
        <p:spPr>
          <a:xfrm>
            <a:off x="3124200" y="1371600"/>
            <a:ext cx="5791200" cy="5257800"/>
          </a:xfrm>
        </p:spPr>
        <p:txBody>
          <a:bodyPr>
            <a:normAutofit/>
          </a:bodyPr>
          <a:lstStyle/>
          <a:p>
            <a:r>
              <a:rPr lang="en-US" dirty="0" smtClean="0"/>
              <a:t>Americans enjoyed popular music of the era at home on the radio and in nightclubs</a:t>
            </a:r>
          </a:p>
          <a:p>
            <a:r>
              <a:rPr lang="en-US" dirty="0" smtClean="0"/>
              <a:t>Swing music played by </a:t>
            </a:r>
            <a:r>
              <a:rPr lang="en-US" smtClean="0"/>
              <a:t>big </a:t>
            </a:r>
            <a:r>
              <a:rPr lang="en-US" smtClean="0"/>
              <a:t>bands proved </a:t>
            </a:r>
            <a:r>
              <a:rPr lang="en-US" dirty="0" smtClean="0"/>
              <a:t>the most popular</a:t>
            </a:r>
          </a:p>
          <a:p>
            <a:r>
              <a:rPr lang="en-US" dirty="0" smtClean="0"/>
              <a:t>Musicians like Duke Ellington, Benny Goodman, Artie Shaw, Glenn Miller, and Tommy Dorsey topped the charts</a:t>
            </a:r>
          </a:p>
          <a:p>
            <a:r>
              <a:rPr lang="en-US" dirty="0" smtClean="0"/>
              <a:t>Latin music also gained in popularity</a:t>
            </a:r>
          </a:p>
          <a:p>
            <a:r>
              <a:rPr lang="en-US" dirty="0" smtClean="0"/>
              <a:t>Black singers focused on the harsh conditions of the era</a:t>
            </a:r>
            <a:endParaRPr lang="en-US" dirty="0"/>
          </a:p>
        </p:txBody>
      </p:sp>
      <p:pic>
        <p:nvPicPr>
          <p:cNvPr id="4098" name="Picture 2" descr="http://images37.concordmusicgroup.com/artists/fullsize/DukeEllington.jpg"/>
          <p:cNvPicPr>
            <a:picLocks noChangeAspect="1" noChangeArrowheads="1"/>
          </p:cNvPicPr>
          <p:nvPr/>
        </p:nvPicPr>
        <p:blipFill>
          <a:blip r:embed="rId2" cstate="print"/>
          <a:srcRect/>
          <a:stretch>
            <a:fillRect/>
          </a:stretch>
        </p:blipFill>
        <p:spPr bwMode="auto">
          <a:xfrm>
            <a:off x="228600" y="2362200"/>
            <a:ext cx="2476500" cy="292417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Deal and the Arts</a:t>
            </a:r>
            <a:endParaRPr lang="en-US" dirty="0"/>
          </a:p>
        </p:txBody>
      </p:sp>
      <p:sp>
        <p:nvSpPr>
          <p:cNvPr id="3" name="Content Placeholder 2"/>
          <p:cNvSpPr>
            <a:spLocks noGrp="1"/>
          </p:cNvSpPr>
          <p:nvPr>
            <p:ph sz="quarter" idx="1"/>
          </p:nvPr>
        </p:nvSpPr>
        <p:spPr>
          <a:xfrm>
            <a:off x="457200" y="1371600"/>
            <a:ext cx="8229600" cy="5257800"/>
          </a:xfrm>
        </p:spPr>
        <p:txBody>
          <a:bodyPr>
            <a:normAutofit/>
          </a:bodyPr>
          <a:lstStyle/>
          <a:p>
            <a:r>
              <a:rPr lang="en-US" dirty="0" smtClean="0"/>
              <a:t>Programs like the Federal Art Project, Federal Writers’ Project, and the Federal Theater Project offered a variety of job opportunities to artists</a:t>
            </a:r>
          </a:p>
          <a:p>
            <a:r>
              <a:rPr lang="en-US" dirty="0" smtClean="0"/>
              <a:t>These programs funded theaters, allowed musicians and artists to stage performances, gave writers jobs recording the history and folklore of the nation, and funded artists to create murals on public buildings </a:t>
            </a:r>
          </a:p>
          <a:p>
            <a:r>
              <a:rPr lang="en-US" dirty="0" smtClean="0"/>
              <a:t>Photographers, like Dorothea Lange, created powerful images that captured the difficulties of the time, like impoverished farmers and migrant workers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media.npr.org/assets/img/2010/04/28/lange1_custom_custom-476731ac7043e64e47c7d30efedbe45fff0c566e-s6-c30.jpg"/>
          <p:cNvPicPr>
            <a:picLocks noChangeAspect="1" noChangeArrowheads="1"/>
          </p:cNvPicPr>
          <p:nvPr/>
        </p:nvPicPr>
        <p:blipFill>
          <a:blip r:embed="rId2" cstate="print"/>
          <a:srcRect/>
          <a:stretch>
            <a:fillRect/>
          </a:stretch>
        </p:blipFill>
        <p:spPr bwMode="auto">
          <a:xfrm>
            <a:off x="1" y="609600"/>
            <a:ext cx="4301260" cy="5562600"/>
          </a:xfrm>
          <a:prstGeom prst="rect">
            <a:avLst/>
          </a:prstGeom>
          <a:noFill/>
        </p:spPr>
      </p:pic>
      <p:pic>
        <p:nvPicPr>
          <p:cNvPr id="22532" name="Picture 4" descr="http://upload.wikimedia.org/wikipedia/commons/c/c7/Eloy,_Pinal_County,_Arizona._Truck-load_of_cotton_pickers,_just_pulled_into_town_in_the_late_afterno_._._._-_NARA_-_522260.jpg"/>
          <p:cNvPicPr>
            <a:picLocks noChangeAspect="1" noChangeArrowheads="1"/>
          </p:cNvPicPr>
          <p:nvPr/>
        </p:nvPicPr>
        <p:blipFill>
          <a:blip r:embed="rId3" cstate="print"/>
          <a:srcRect/>
          <a:stretch>
            <a:fillRect/>
          </a:stretch>
        </p:blipFill>
        <p:spPr bwMode="auto">
          <a:xfrm>
            <a:off x="4308419" y="1676400"/>
            <a:ext cx="4835581" cy="362346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106</TotalTime>
  <Words>475</Words>
  <Application>Microsoft Office PowerPoint</Application>
  <PresentationFormat>On-screen Show (4:3)</PresentationFormat>
  <Paragraphs>31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Oriel</vt:lpstr>
      <vt:lpstr>Culture of the 1930s</vt:lpstr>
      <vt:lpstr>Cinema &amp; Escapism</vt:lpstr>
      <vt:lpstr>Slide 3</vt:lpstr>
      <vt:lpstr>Social Commentary</vt:lpstr>
      <vt:lpstr>Slide 5</vt:lpstr>
      <vt:lpstr>Radio’s Golden Age</vt:lpstr>
      <vt:lpstr>Sounds of the Era</vt:lpstr>
      <vt:lpstr>The New Deal and the Arts</vt:lpstr>
      <vt:lpstr>Slide 9</vt:lpstr>
      <vt:lpstr>Literature of the Depression</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of the 1930s</dc:title>
  <dc:creator>lbyrne</dc:creator>
  <cp:lastModifiedBy>lbyrne</cp:lastModifiedBy>
  <cp:revision>11</cp:revision>
  <dcterms:created xsi:type="dcterms:W3CDTF">2014-09-30T14:24:29Z</dcterms:created>
  <dcterms:modified xsi:type="dcterms:W3CDTF">2014-10-01T17:59:39Z</dcterms:modified>
</cp:coreProperties>
</file>