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02" y="-7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B2540-1B7C-4A40-8FBA-15B17CDC541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B2540-1B7C-4A40-8FBA-15B17CDC541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B2540-1B7C-4A40-8FBA-15B17CDC541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B2540-1B7C-4A40-8FBA-15B17CDC541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B2540-1B7C-4A40-8FBA-15B17CDC541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B2540-1B7C-4A40-8FBA-15B17CDC541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B2540-1B7C-4A40-8FBA-15B17CDC541A}"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B2540-1B7C-4A40-8FBA-15B17CDC541A}"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B2540-1B7C-4A40-8FBA-15B17CDC541A}"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B2540-1B7C-4A40-8FBA-15B17CDC541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B2540-1B7C-4A40-8FBA-15B17CDC541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6CF18-F139-405D-98F4-B7D7E38742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B2540-1B7C-4A40-8FBA-15B17CDC541A}"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6CF18-F139-405D-98F4-B7D7E38742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sz="6000" dirty="0" smtClean="0"/>
              <a:t>Domestic </a:t>
            </a:r>
            <a:r>
              <a:rPr lang="en-US" sz="6000" dirty="0" smtClean="0"/>
              <a:t>Policy in the 1950s &amp; 1960s</a:t>
            </a:r>
            <a:endParaRPr lang="en-US" sz="6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Great Society’s Legacy</a:t>
            </a:r>
          </a:p>
        </p:txBody>
      </p:sp>
      <p:sp>
        <p:nvSpPr>
          <p:cNvPr id="25603" name="Rectangle 3"/>
          <p:cNvSpPr>
            <a:spLocks noGrp="1" noChangeArrowheads="1"/>
          </p:cNvSpPr>
          <p:nvPr>
            <p:ph type="body" idx="1"/>
          </p:nvPr>
        </p:nvSpPr>
        <p:spPr>
          <a:xfrm>
            <a:off x="381000" y="1600200"/>
            <a:ext cx="8305800" cy="5257800"/>
          </a:xfrm>
        </p:spPr>
        <p:txBody>
          <a:bodyPr/>
          <a:lstStyle/>
          <a:p>
            <a:pPr eaLnBrk="1" hangingPunct="1">
              <a:defRPr/>
            </a:pPr>
            <a:r>
              <a:rPr lang="en-US" sz="3000" smtClean="0"/>
              <a:t>Programs still available today: Medicare, Medicaid, Department of Housing and Urban Development (HUD), and Project Head Start</a:t>
            </a:r>
          </a:p>
          <a:p>
            <a:pPr eaLnBrk="1" hangingPunct="1">
              <a:defRPr/>
            </a:pPr>
            <a:r>
              <a:rPr lang="en-US" sz="3000" smtClean="0"/>
              <a:t>Left many questions:</a:t>
            </a:r>
          </a:p>
          <a:p>
            <a:pPr lvl="1" eaLnBrk="1" hangingPunct="1">
              <a:defRPr/>
            </a:pPr>
            <a:r>
              <a:rPr lang="en-US" sz="2600" smtClean="0"/>
              <a:t>“How can the federal government help disadvantaged citizens?</a:t>
            </a:r>
          </a:p>
          <a:p>
            <a:pPr lvl="1" eaLnBrk="1" hangingPunct="1">
              <a:defRPr/>
            </a:pPr>
            <a:r>
              <a:rPr lang="en-US" sz="2600" smtClean="0"/>
              <a:t>How much government help can a society provide without weakening the private sector?</a:t>
            </a:r>
          </a:p>
          <a:p>
            <a:pPr lvl="1" eaLnBrk="1" hangingPunct="1">
              <a:defRPr/>
            </a:pPr>
            <a:r>
              <a:rPr lang="en-US" sz="2600" smtClean="0"/>
              <a:t>How much help can people receive without losing motivation to fight against hardships on their own?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ctrTitle"/>
          </p:nvPr>
        </p:nvSpPr>
        <p:spPr/>
        <p:txBody>
          <a:bodyPr/>
          <a:lstStyle/>
          <a:p>
            <a:pPr eaLnBrk="1" hangingPunct="1">
              <a:defRPr/>
            </a:pPr>
            <a:r>
              <a:rPr lang="en-US" smtClean="0"/>
              <a:t>Warren Court Reforms</a:t>
            </a:r>
          </a:p>
        </p:txBody>
      </p:sp>
      <p:sp>
        <p:nvSpPr>
          <p:cNvPr id="13317" name="Rectangle 5"/>
          <p:cNvSpPr>
            <a:spLocks noGrp="1" noChangeArrowheads="1"/>
          </p:cNvSpPr>
          <p:nvPr>
            <p:ph type="subTitle" idx="1"/>
          </p:nvPr>
        </p:nvSpPr>
        <p:spPr/>
        <p:txBody>
          <a:bodyPr/>
          <a:lstStyle/>
          <a:p>
            <a:pPr eaLnBrk="1" hangingPunct="1">
              <a:defRPr/>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“One Man, One Vote”</a:t>
            </a:r>
          </a:p>
        </p:txBody>
      </p:sp>
      <p:sp>
        <p:nvSpPr>
          <p:cNvPr id="15363" name="Rectangle 3"/>
          <p:cNvSpPr>
            <a:spLocks noGrp="1" noChangeArrowheads="1"/>
          </p:cNvSpPr>
          <p:nvPr>
            <p:ph type="body" idx="1"/>
          </p:nvPr>
        </p:nvSpPr>
        <p:spPr>
          <a:xfrm>
            <a:off x="3124200" y="1600200"/>
            <a:ext cx="5562600" cy="5029200"/>
          </a:xfrm>
        </p:spPr>
        <p:txBody>
          <a:bodyPr/>
          <a:lstStyle/>
          <a:p>
            <a:pPr eaLnBrk="1" hangingPunct="1">
              <a:lnSpc>
                <a:spcPct val="90000"/>
              </a:lnSpc>
              <a:defRPr/>
            </a:pPr>
            <a:r>
              <a:rPr lang="en-US" sz="2400" smtClean="0"/>
              <a:t>Reapportionment </a:t>
            </a:r>
            <a:r>
              <a:rPr lang="en-US" sz="2400" smtClean="0">
                <a:sym typeface="Wingdings" pitchFamily="2" charset="2"/>
              </a:rPr>
              <a:t> the way in which states draw up political districts based on population</a:t>
            </a:r>
          </a:p>
          <a:p>
            <a:pPr eaLnBrk="1" hangingPunct="1">
              <a:lnSpc>
                <a:spcPct val="90000"/>
              </a:lnSpc>
              <a:defRPr/>
            </a:pPr>
            <a:r>
              <a:rPr lang="en-US" sz="2400" smtClean="0">
                <a:sym typeface="Wingdings" pitchFamily="2" charset="2"/>
              </a:rPr>
              <a:t>States failed to change their political districts after the urbanization of America</a:t>
            </a:r>
          </a:p>
          <a:p>
            <a:pPr eaLnBrk="1" hangingPunct="1">
              <a:lnSpc>
                <a:spcPct val="90000"/>
              </a:lnSpc>
              <a:defRPr/>
            </a:pPr>
            <a:r>
              <a:rPr lang="en-US" sz="2400" i="1" smtClean="0">
                <a:sym typeface="Wingdings" pitchFamily="2" charset="2"/>
              </a:rPr>
              <a:t>Reynolds v. Sims</a:t>
            </a:r>
            <a:r>
              <a:rPr lang="en-US" sz="2400" smtClean="0">
                <a:sym typeface="Wingdings" pitchFamily="2" charset="2"/>
              </a:rPr>
              <a:t> (1964)  the current apportionment system in most states was unconstitutional</a:t>
            </a:r>
          </a:p>
          <a:p>
            <a:pPr eaLnBrk="1" hangingPunct="1">
              <a:lnSpc>
                <a:spcPct val="90000"/>
              </a:lnSpc>
              <a:defRPr/>
            </a:pPr>
            <a:r>
              <a:rPr lang="en-US" sz="2400" smtClean="0">
                <a:sym typeface="Wingdings" pitchFamily="2" charset="2"/>
              </a:rPr>
              <a:t>Warren Court required states to reapportion electoral districts so they every person was equally represented</a:t>
            </a:r>
            <a:endParaRPr lang="en-US" sz="2400" smtClean="0"/>
          </a:p>
        </p:txBody>
      </p:sp>
      <p:pic>
        <p:nvPicPr>
          <p:cNvPr id="13316" name="Picture 5" descr="ANd9GcTLhICZkslc7H7YZjrxNb3eTul5r7x8df3K2KXeIgb5myqbtGr1"/>
          <p:cNvPicPr>
            <a:picLocks noChangeAspect="1" noChangeArrowheads="1"/>
          </p:cNvPicPr>
          <p:nvPr/>
        </p:nvPicPr>
        <p:blipFill>
          <a:blip r:embed="rId2" cstate="print"/>
          <a:srcRect/>
          <a:stretch>
            <a:fillRect/>
          </a:stretch>
        </p:blipFill>
        <p:spPr bwMode="auto">
          <a:xfrm>
            <a:off x="304800" y="2133600"/>
            <a:ext cx="2651125" cy="3124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143000"/>
          </a:xfrm>
        </p:spPr>
        <p:txBody>
          <a:bodyPr/>
          <a:lstStyle/>
          <a:p>
            <a:pPr eaLnBrk="1" hangingPunct="1">
              <a:defRPr/>
            </a:pPr>
            <a:r>
              <a:rPr lang="en-US" smtClean="0"/>
              <a:t>Extending Due Process</a:t>
            </a:r>
          </a:p>
        </p:txBody>
      </p:sp>
      <p:sp>
        <p:nvSpPr>
          <p:cNvPr id="16387" name="Rectangle 3"/>
          <p:cNvSpPr>
            <a:spLocks noGrp="1" noChangeArrowheads="1"/>
          </p:cNvSpPr>
          <p:nvPr>
            <p:ph type="body" idx="1"/>
          </p:nvPr>
        </p:nvSpPr>
        <p:spPr>
          <a:xfrm>
            <a:off x="0" y="990600"/>
            <a:ext cx="4953000" cy="5867400"/>
          </a:xfrm>
        </p:spPr>
        <p:txBody>
          <a:bodyPr/>
          <a:lstStyle/>
          <a:p>
            <a:pPr eaLnBrk="1" hangingPunct="1">
              <a:lnSpc>
                <a:spcPct val="80000"/>
              </a:lnSpc>
              <a:defRPr/>
            </a:pPr>
            <a:r>
              <a:rPr lang="en-US" sz="2000" smtClean="0"/>
              <a:t>Due Process </a:t>
            </a:r>
            <a:r>
              <a:rPr lang="en-US" sz="2000" smtClean="0">
                <a:sym typeface="Wingdings" pitchFamily="2" charset="2"/>
              </a:rPr>
              <a:t> the law may not individuals unfairly, arbitrarily, or unreasonably, and that courts must follow proper procedures when trying cases</a:t>
            </a:r>
          </a:p>
          <a:p>
            <a:pPr eaLnBrk="1" hangingPunct="1">
              <a:lnSpc>
                <a:spcPct val="80000"/>
              </a:lnSpc>
              <a:defRPr/>
            </a:pPr>
            <a:r>
              <a:rPr lang="en-US" sz="2000" i="1" smtClean="0">
                <a:sym typeface="Wingdings" pitchFamily="2" charset="2"/>
              </a:rPr>
              <a:t>Mapp v. Ohio</a:t>
            </a:r>
            <a:r>
              <a:rPr lang="en-US" sz="2000" smtClean="0">
                <a:sym typeface="Wingdings" pitchFamily="2" charset="2"/>
              </a:rPr>
              <a:t> (1961)  state courts could not consider evidence obtained in violation of the federal Constitution</a:t>
            </a:r>
          </a:p>
          <a:p>
            <a:pPr eaLnBrk="1" hangingPunct="1">
              <a:lnSpc>
                <a:spcPct val="80000"/>
              </a:lnSpc>
              <a:defRPr/>
            </a:pPr>
            <a:r>
              <a:rPr lang="en-US" sz="2000" i="1" smtClean="0"/>
              <a:t>Gideon v. Wainwright</a:t>
            </a:r>
            <a:r>
              <a:rPr lang="en-US" sz="2000" smtClean="0"/>
              <a:t> (1963) </a:t>
            </a:r>
            <a:r>
              <a:rPr lang="en-US" sz="2000" smtClean="0">
                <a:sym typeface="Wingdings" pitchFamily="2" charset="2"/>
              </a:rPr>
              <a:t> a defendant in a state court had the right to a lawyer, regardless of his or her ability to pay</a:t>
            </a:r>
          </a:p>
          <a:p>
            <a:pPr eaLnBrk="1" hangingPunct="1">
              <a:lnSpc>
                <a:spcPct val="80000"/>
              </a:lnSpc>
              <a:defRPr/>
            </a:pPr>
            <a:r>
              <a:rPr lang="en-US" sz="2000" i="1" smtClean="0"/>
              <a:t>Miranda v. Arizona</a:t>
            </a:r>
            <a:r>
              <a:rPr lang="en-US" sz="2000" smtClean="0"/>
              <a:t> (1966) </a:t>
            </a:r>
            <a:r>
              <a:rPr lang="en-US" sz="2000" smtClean="0">
                <a:sym typeface="Wingdings" pitchFamily="2" charset="2"/>
              </a:rPr>
              <a:t> required all authorities to immediately inform suspects that they the right to remain silent, that anything they say can and will be used against them in a court of law; that they have the right to a lawyer, and if they can’t afford one, one will be provided for them</a:t>
            </a:r>
          </a:p>
          <a:p>
            <a:pPr lvl="1" eaLnBrk="1" hangingPunct="1">
              <a:lnSpc>
                <a:spcPct val="80000"/>
              </a:lnSpc>
              <a:defRPr/>
            </a:pPr>
            <a:r>
              <a:rPr lang="en-US" sz="1800" smtClean="0"/>
              <a:t>Known as Miranda Rights today</a:t>
            </a:r>
          </a:p>
        </p:txBody>
      </p:sp>
      <p:pic>
        <p:nvPicPr>
          <p:cNvPr id="14340" name="Picture 5" descr="ANd9GcSPxUXrkhtfcWI9W2pAyf8Tm20D0PQVbw13xoHp6tzTD3vGG8VFig"/>
          <p:cNvPicPr>
            <a:picLocks noChangeAspect="1" noChangeArrowheads="1"/>
          </p:cNvPicPr>
          <p:nvPr/>
        </p:nvPicPr>
        <p:blipFill>
          <a:blip r:embed="rId2" cstate="print"/>
          <a:srcRect/>
          <a:stretch>
            <a:fillRect/>
          </a:stretch>
        </p:blipFill>
        <p:spPr bwMode="auto">
          <a:xfrm>
            <a:off x="4953000" y="1295400"/>
            <a:ext cx="3971925" cy="39719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Prayer and Privacy</a:t>
            </a:r>
          </a:p>
        </p:txBody>
      </p:sp>
      <p:sp>
        <p:nvSpPr>
          <p:cNvPr id="19459" name="Rectangle 3"/>
          <p:cNvSpPr>
            <a:spLocks noGrp="1" noChangeArrowheads="1"/>
          </p:cNvSpPr>
          <p:nvPr>
            <p:ph type="body" idx="1"/>
          </p:nvPr>
        </p:nvSpPr>
        <p:spPr>
          <a:xfrm>
            <a:off x="3962400" y="1447800"/>
            <a:ext cx="4876800" cy="4953000"/>
          </a:xfrm>
        </p:spPr>
        <p:txBody>
          <a:bodyPr/>
          <a:lstStyle/>
          <a:p>
            <a:pPr eaLnBrk="1" hangingPunct="1">
              <a:lnSpc>
                <a:spcPct val="90000"/>
              </a:lnSpc>
              <a:defRPr/>
            </a:pPr>
            <a:r>
              <a:rPr lang="en-US" sz="2400" i="1" dirty="0" smtClean="0"/>
              <a:t>Engel v. Vitale</a:t>
            </a:r>
            <a:r>
              <a:rPr lang="en-US" sz="2400" dirty="0" smtClean="0"/>
              <a:t> (1962) </a:t>
            </a:r>
            <a:r>
              <a:rPr lang="en-US" sz="2400" dirty="0" smtClean="0">
                <a:sym typeface="Wingdings" pitchFamily="2" charset="2"/>
              </a:rPr>
              <a:t> that could not compose official prayers and require those prayers to be recited in public schools</a:t>
            </a:r>
          </a:p>
          <a:p>
            <a:pPr eaLnBrk="1" hangingPunct="1">
              <a:lnSpc>
                <a:spcPct val="90000"/>
              </a:lnSpc>
              <a:defRPr/>
            </a:pPr>
            <a:r>
              <a:rPr lang="en-US" sz="2400" i="1" dirty="0" smtClean="0">
                <a:sym typeface="Wingdings" pitchFamily="2" charset="2"/>
              </a:rPr>
              <a:t>Abington School District v. </a:t>
            </a:r>
            <a:r>
              <a:rPr lang="en-US" sz="2400" i="1" dirty="0" err="1" smtClean="0">
                <a:sym typeface="Wingdings" pitchFamily="2" charset="2"/>
              </a:rPr>
              <a:t>Schempp</a:t>
            </a:r>
            <a:r>
              <a:rPr lang="en-US" sz="2400" dirty="0" smtClean="0">
                <a:sym typeface="Wingdings" pitchFamily="2" charset="2"/>
              </a:rPr>
              <a:t> (1963)  ruled against state-mandated Bible readings in public schools</a:t>
            </a:r>
          </a:p>
          <a:p>
            <a:pPr eaLnBrk="1" hangingPunct="1">
              <a:lnSpc>
                <a:spcPct val="90000"/>
              </a:lnSpc>
              <a:defRPr/>
            </a:pPr>
            <a:r>
              <a:rPr lang="en-US" sz="2400" i="1" dirty="0" smtClean="0">
                <a:sym typeface="Wingdings" pitchFamily="2" charset="2"/>
              </a:rPr>
              <a:t>Griswold v. Connecticut </a:t>
            </a:r>
            <a:r>
              <a:rPr lang="en-US" sz="2400" dirty="0" smtClean="0">
                <a:sym typeface="Wingdings" pitchFamily="2" charset="2"/>
              </a:rPr>
              <a:t>(1965)  ruled that prohibiting the sale and use of birth control violated citizens’ constitutional right to privacy</a:t>
            </a:r>
            <a:endParaRPr lang="en-US" sz="2400" dirty="0" smtClean="0"/>
          </a:p>
        </p:txBody>
      </p:sp>
      <p:pic>
        <p:nvPicPr>
          <p:cNvPr id="15364" name="Picture 5" descr="ANd9GcTH3F_CJYuTYt8rWgd2rq3sEcZSaXpggwy_5Gpx1bDE23nvWSmy"/>
          <p:cNvPicPr>
            <a:picLocks noChangeAspect="1" noChangeArrowheads="1"/>
          </p:cNvPicPr>
          <p:nvPr/>
        </p:nvPicPr>
        <p:blipFill>
          <a:blip r:embed="rId2" cstate="print"/>
          <a:srcRect/>
          <a:stretch>
            <a:fillRect/>
          </a:stretch>
        </p:blipFill>
        <p:spPr bwMode="auto">
          <a:xfrm>
            <a:off x="533400" y="2286000"/>
            <a:ext cx="2971800" cy="2971800"/>
          </a:xfrm>
          <a:prstGeom prst="rect">
            <a:avLst/>
          </a:prstGeom>
          <a:noFill/>
          <a:ln w="9525">
            <a:noFill/>
            <a:miter lim="800000"/>
            <a:headEnd/>
            <a:tailEnd/>
          </a:ln>
        </p:spPr>
      </p:pic>
      <p:sp>
        <p:nvSpPr>
          <p:cNvPr id="15365" name="Oval 6"/>
          <p:cNvSpPr>
            <a:spLocks noChangeArrowheads="1"/>
          </p:cNvSpPr>
          <p:nvPr/>
        </p:nvSpPr>
        <p:spPr bwMode="auto">
          <a:xfrm>
            <a:off x="304800" y="1981200"/>
            <a:ext cx="3505200" cy="3581400"/>
          </a:xfrm>
          <a:prstGeom prst="ellipse">
            <a:avLst/>
          </a:prstGeom>
          <a:noFill/>
          <a:ln w="76200">
            <a:solidFill>
              <a:srgbClr val="FF0000"/>
            </a:solidFill>
            <a:round/>
            <a:headEnd/>
            <a:tailEnd/>
          </a:ln>
        </p:spPr>
        <p:txBody>
          <a:bodyPr wrap="none" anchor="ctr"/>
          <a:lstStyle/>
          <a:p>
            <a:endParaRPr lang="en-US"/>
          </a:p>
        </p:txBody>
      </p:sp>
      <p:sp>
        <p:nvSpPr>
          <p:cNvPr id="15366" name="Line 7"/>
          <p:cNvSpPr>
            <a:spLocks noChangeShapeType="1"/>
          </p:cNvSpPr>
          <p:nvPr/>
        </p:nvSpPr>
        <p:spPr bwMode="auto">
          <a:xfrm>
            <a:off x="762000" y="2514600"/>
            <a:ext cx="2590800" cy="2362200"/>
          </a:xfrm>
          <a:prstGeom prst="line">
            <a:avLst/>
          </a:prstGeom>
          <a:noFill/>
          <a:ln w="76200">
            <a:solidFill>
              <a:srgbClr val="FF0000"/>
            </a:solidFill>
            <a:round/>
            <a:headEnd/>
            <a:tailEnd/>
          </a:ln>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ctrTitle"/>
          </p:nvPr>
        </p:nvSpPr>
        <p:spPr/>
        <p:txBody>
          <a:bodyPr/>
          <a:lstStyle/>
          <a:p>
            <a:pPr eaLnBrk="1" hangingPunct="1">
              <a:defRPr/>
            </a:pPr>
            <a:r>
              <a:rPr lang="en-US" smtClean="0"/>
              <a:t>The Great Society</a:t>
            </a:r>
          </a:p>
        </p:txBody>
      </p:sp>
      <p:sp>
        <p:nvSpPr>
          <p:cNvPr id="20485" name="Rectangle 5"/>
          <p:cNvSpPr>
            <a:spLocks noGrp="1" noChangeArrowheads="1"/>
          </p:cNvSpPr>
          <p:nvPr>
            <p:ph type="subTitle" idx="1"/>
          </p:nvPr>
        </p:nvSpPr>
        <p:spPr/>
        <p:txBody>
          <a:bodyPr/>
          <a:lstStyle/>
          <a:p>
            <a:pPr eaLnBrk="1" hangingPunct="1">
              <a:defRP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pPr eaLnBrk="1" hangingPunct="1">
              <a:defRPr/>
            </a:pPr>
            <a:r>
              <a:rPr lang="en-US" smtClean="0"/>
              <a:t>War on Poverty </a:t>
            </a:r>
          </a:p>
        </p:txBody>
      </p:sp>
      <p:sp>
        <p:nvSpPr>
          <p:cNvPr id="22531" name="Rectangle 3"/>
          <p:cNvSpPr>
            <a:spLocks noGrp="1" noChangeArrowheads="1"/>
          </p:cNvSpPr>
          <p:nvPr>
            <p:ph type="body" idx="1"/>
          </p:nvPr>
        </p:nvSpPr>
        <p:spPr>
          <a:xfrm>
            <a:off x="304800" y="1143000"/>
            <a:ext cx="4724400" cy="5715000"/>
          </a:xfrm>
        </p:spPr>
        <p:txBody>
          <a:bodyPr/>
          <a:lstStyle/>
          <a:p>
            <a:pPr eaLnBrk="1" hangingPunct="1">
              <a:lnSpc>
                <a:spcPct val="80000"/>
              </a:lnSpc>
              <a:defRPr/>
            </a:pPr>
            <a:r>
              <a:rPr lang="en-US" sz="2800" smtClean="0"/>
              <a:t>After his election, Johnson began working with Congress to create “The Great Society”</a:t>
            </a:r>
          </a:p>
          <a:p>
            <a:pPr eaLnBrk="1" hangingPunct="1">
              <a:lnSpc>
                <a:spcPct val="80000"/>
              </a:lnSpc>
              <a:defRPr/>
            </a:pPr>
            <a:r>
              <a:rPr lang="en-US" sz="2800" smtClean="0"/>
              <a:t>Johnson wanted aid the poor and to build a better society “where leisure is a welcome chance to build and reflect… where the city of man serves not only the needs of the body and the demands of commerce but the desire for beauty and the hunger for community”</a:t>
            </a:r>
          </a:p>
        </p:txBody>
      </p:sp>
      <p:pic>
        <p:nvPicPr>
          <p:cNvPr id="17412" name="Picture 7" descr="ANd9GcTgm39Jdska4FZiaftSGe5Uy9Bl1JOTvX8a3rCrZeCdaJS9zj61"/>
          <p:cNvPicPr>
            <a:picLocks noChangeAspect="1" noChangeArrowheads="1"/>
          </p:cNvPicPr>
          <p:nvPr/>
        </p:nvPicPr>
        <p:blipFill>
          <a:blip r:embed="rId2" cstate="print"/>
          <a:srcRect/>
          <a:stretch>
            <a:fillRect/>
          </a:stretch>
        </p:blipFill>
        <p:spPr bwMode="auto">
          <a:xfrm>
            <a:off x="5334000" y="1600200"/>
            <a:ext cx="3148013" cy="4038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143000"/>
          </a:xfrm>
        </p:spPr>
        <p:txBody>
          <a:bodyPr/>
          <a:lstStyle/>
          <a:p>
            <a:pPr eaLnBrk="1" hangingPunct="1">
              <a:defRPr/>
            </a:pPr>
            <a:r>
              <a:rPr lang="en-US" smtClean="0"/>
              <a:t>Great Society Programs</a:t>
            </a:r>
          </a:p>
        </p:txBody>
      </p:sp>
      <p:sp>
        <p:nvSpPr>
          <p:cNvPr id="23555" name="Rectangle 3"/>
          <p:cNvSpPr>
            <a:spLocks noGrp="1" noChangeArrowheads="1"/>
          </p:cNvSpPr>
          <p:nvPr>
            <p:ph type="body" idx="1"/>
          </p:nvPr>
        </p:nvSpPr>
        <p:spPr>
          <a:xfrm>
            <a:off x="3429000" y="1066800"/>
            <a:ext cx="5257800" cy="5562600"/>
          </a:xfrm>
        </p:spPr>
        <p:txBody>
          <a:bodyPr/>
          <a:lstStyle/>
          <a:p>
            <a:pPr eaLnBrk="1" hangingPunct="1">
              <a:defRPr/>
            </a:pPr>
            <a:r>
              <a:rPr lang="en-US" sz="2800" smtClean="0"/>
              <a:t>Medicare </a:t>
            </a:r>
            <a:r>
              <a:rPr lang="en-US" sz="2800" smtClean="0">
                <a:sym typeface="Wingdings" pitchFamily="2" charset="2"/>
              </a:rPr>
              <a:t> medical coverage and care for senior citizens with no health insurance</a:t>
            </a:r>
          </a:p>
          <a:p>
            <a:pPr lvl="1" eaLnBrk="1" hangingPunct="1">
              <a:defRPr/>
            </a:pPr>
            <a:r>
              <a:rPr lang="en-US" sz="2400" smtClean="0">
                <a:sym typeface="Wingdings" pitchFamily="2" charset="2"/>
              </a:rPr>
              <a:t>Funded through social security</a:t>
            </a:r>
          </a:p>
          <a:p>
            <a:pPr eaLnBrk="1" hangingPunct="1">
              <a:defRPr/>
            </a:pPr>
            <a:r>
              <a:rPr lang="en-US" sz="2800" smtClean="0">
                <a:sym typeface="Wingdings" pitchFamily="2" charset="2"/>
              </a:rPr>
              <a:t>Medicaid  financed health care for welfare recipients living below the poverty line</a:t>
            </a:r>
          </a:p>
          <a:p>
            <a:pPr eaLnBrk="1" hangingPunct="1">
              <a:defRPr/>
            </a:pPr>
            <a:r>
              <a:rPr lang="en-US" sz="2800" smtClean="0">
                <a:sym typeface="Wingdings" pitchFamily="2" charset="2"/>
              </a:rPr>
              <a:t>Head Start  directed at disadvantaged children who had “never looked at a picture book or with a crayon”</a:t>
            </a:r>
            <a:endParaRPr lang="en-US" sz="2800" smtClean="0"/>
          </a:p>
        </p:txBody>
      </p:sp>
      <p:pic>
        <p:nvPicPr>
          <p:cNvPr id="18436" name="Picture 5" descr="ANd9GcTujnPEcW0llFRyhm45jnmmWbck6sHNmalzPXiupe8_BCfMd_xG"/>
          <p:cNvPicPr>
            <a:picLocks noChangeAspect="1" noChangeArrowheads="1"/>
          </p:cNvPicPr>
          <p:nvPr/>
        </p:nvPicPr>
        <p:blipFill>
          <a:blip r:embed="rId2" cstate="print"/>
          <a:srcRect/>
          <a:stretch>
            <a:fillRect/>
          </a:stretch>
        </p:blipFill>
        <p:spPr bwMode="auto">
          <a:xfrm>
            <a:off x="304800" y="2362200"/>
            <a:ext cx="2971800" cy="22288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pPr eaLnBrk="1" hangingPunct="1">
              <a:defRPr/>
            </a:pPr>
            <a:r>
              <a:rPr lang="en-US" smtClean="0"/>
              <a:t>Great Society Programs</a:t>
            </a:r>
          </a:p>
        </p:txBody>
      </p:sp>
      <p:sp>
        <p:nvSpPr>
          <p:cNvPr id="24579" name="Rectangle 3"/>
          <p:cNvSpPr>
            <a:spLocks noGrp="1" noChangeArrowheads="1"/>
          </p:cNvSpPr>
          <p:nvPr>
            <p:ph type="body" idx="1"/>
          </p:nvPr>
        </p:nvSpPr>
        <p:spPr>
          <a:xfrm>
            <a:off x="304800" y="1066800"/>
            <a:ext cx="4724400" cy="5791200"/>
          </a:xfrm>
        </p:spPr>
        <p:txBody>
          <a:bodyPr/>
          <a:lstStyle/>
          <a:p>
            <a:pPr eaLnBrk="1" hangingPunct="1">
              <a:lnSpc>
                <a:spcPct val="90000"/>
              </a:lnSpc>
              <a:defRPr/>
            </a:pPr>
            <a:r>
              <a:rPr lang="en-US" sz="2500" smtClean="0"/>
              <a:t>Upward Bound </a:t>
            </a:r>
            <a:r>
              <a:rPr lang="en-US" sz="2500" smtClean="0">
                <a:sym typeface="Wingdings" pitchFamily="2" charset="2"/>
              </a:rPr>
              <a:t> designed to prepare low-income teenagers for college</a:t>
            </a:r>
          </a:p>
          <a:p>
            <a:pPr eaLnBrk="1" hangingPunct="1">
              <a:lnSpc>
                <a:spcPct val="90000"/>
              </a:lnSpc>
              <a:defRPr/>
            </a:pPr>
            <a:r>
              <a:rPr lang="en-US" sz="2500" smtClean="0">
                <a:sym typeface="Wingdings" pitchFamily="2" charset="2"/>
              </a:rPr>
              <a:t>Department of Housing and Urban Development  authorized subsidies to areas that lacked sufficient or affordable housing</a:t>
            </a:r>
          </a:p>
          <a:p>
            <a:pPr eaLnBrk="1" hangingPunct="1">
              <a:lnSpc>
                <a:spcPct val="90000"/>
              </a:lnSpc>
              <a:defRPr/>
            </a:pPr>
            <a:r>
              <a:rPr lang="en-US" sz="2500" smtClean="0">
                <a:sym typeface="Wingdings" pitchFamily="2" charset="2"/>
              </a:rPr>
              <a:t>Immigration Act of 1965  eliminated the national origins system established in the 1920s, which gave preferential treatment to immigrants of northern European origin</a:t>
            </a:r>
            <a:endParaRPr lang="en-US" sz="2500" smtClean="0"/>
          </a:p>
        </p:txBody>
      </p:sp>
      <p:pic>
        <p:nvPicPr>
          <p:cNvPr id="19460" name="Picture 5" descr="ANd9GcSIC-_oF_xQQAFezQx6shclO0K1MbYvzyEPQWCBc6uodY0Y4rzk"/>
          <p:cNvPicPr>
            <a:picLocks noChangeAspect="1" noChangeArrowheads="1"/>
          </p:cNvPicPr>
          <p:nvPr/>
        </p:nvPicPr>
        <p:blipFill>
          <a:blip r:embed="rId2" cstate="print"/>
          <a:srcRect/>
          <a:stretch>
            <a:fillRect/>
          </a:stretch>
        </p:blipFill>
        <p:spPr bwMode="auto">
          <a:xfrm>
            <a:off x="5638800" y="1447800"/>
            <a:ext cx="2771775" cy="1647825"/>
          </a:xfrm>
          <a:prstGeom prst="rect">
            <a:avLst/>
          </a:prstGeom>
          <a:noFill/>
          <a:ln w="9525">
            <a:noFill/>
            <a:miter lim="800000"/>
            <a:headEnd/>
            <a:tailEnd/>
          </a:ln>
        </p:spPr>
      </p:pic>
      <p:pic>
        <p:nvPicPr>
          <p:cNvPr id="19461" name="Picture 7" descr="ANd9GcQFVYtayU2weA_xnlF0CWGStuRDyBTJLgFyZNpJQkMhPA6hmzm4Yw"/>
          <p:cNvPicPr>
            <a:picLocks noChangeAspect="1" noChangeArrowheads="1"/>
          </p:cNvPicPr>
          <p:nvPr/>
        </p:nvPicPr>
        <p:blipFill>
          <a:blip r:embed="rId3" cstate="print"/>
          <a:srcRect/>
          <a:stretch>
            <a:fillRect/>
          </a:stretch>
        </p:blipFill>
        <p:spPr bwMode="auto">
          <a:xfrm>
            <a:off x="5486400" y="3352800"/>
            <a:ext cx="3124200" cy="29225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Domestic Policy in the 1950s &amp; 1960s</vt:lpstr>
      <vt:lpstr>Warren Court Reforms</vt:lpstr>
      <vt:lpstr>“One Man, One Vote”</vt:lpstr>
      <vt:lpstr>Extending Due Process</vt:lpstr>
      <vt:lpstr>Prayer and Privacy</vt:lpstr>
      <vt:lpstr>The Great Society</vt:lpstr>
      <vt:lpstr>War on Poverty </vt:lpstr>
      <vt:lpstr>Great Society Programs</vt:lpstr>
      <vt:lpstr>Great Society Programs</vt:lpstr>
      <vt:lpstr>Great Society’s Legacy</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Policy in the 1950s &amp; 1960s</dc:title>
  <dc:creator>lbyrne</dc:creator>
  <cp:lastModifiedBy>lbyrne</cp:lastModifiedBy>
  <cp:revision>1</cp:revision>
  <dcterms:created xsi:type="dcterms:W3CDTF">2015-03-18T17:59:02Z</dcterms:created>
  <dcterms:modified xsi:type="dcterms:W3CDTF">2015-03-18T17:59:11Z</dcterms:modified>
</cp:coreProperties>
</file>