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73" r:id="rId9"/>
    <p:sldId id="263" r:id="rId10"/>
    <p:sldId id="264" r:id="rId11"/>
    <p:sldId id="265" r:id="rId12"/>
    <p:sldId id="266" r:id="rId13"/>
    <p:sldId id="267" r:id="rId14"/>
    <p:sldId id="268" r:id="rId15"/>
    <p:sldId id="269" r:id="rId16"/>
    <p:sldId id="272" r:id="rId17"/>
    <p:sldId id="270"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07" autoAdjust="0"/>
  </p:normalViewPr>
  <p:slideViewPr>
    <p:cSldViewPr>
      <p:cViewPr varScale="1">
        <p:scale>
          <a:sx n="85" d="100"/>
          <a:sy n="85" d="100"/>
        </p:scale>
        <p:origin x="-112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FABBBE7B-21F8-472E-AC77-5A99ADCC8A0D}" type="datetimeFigureOut">
              <a:rPr lang="en-US" smtClean="0"/>
              <a:pPr/>
              <a:t>10/13/2014</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92B895C-878C-4823-A0D2-7BA622E88B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BBBE7B-21F8-472E-AC77-5A99ADCC8A0D}"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B895C-878C-4823-A0D2-7BA622E88B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BBBE7B-21F8-472E-AC77-5A99ADCC8A0D}"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B895C-878C-4823-A0D2-7BA622E88B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FABBBE7B-21F8-472E-AC77-5A99ADCC8A0D}" type="datetimeFigureOut">
              <a:rPr lang="en-US" smtClean="0"/>
              <a:pPr/>
              <a:t>10/13/2014</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592B895C-878C-4823-A0D2-7BA622E88B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FABBBE7B-21F8-472E-AC77-5A99ADCC8A0D}" type="datetimeFigureOut">
              <a:rPr lang="en-US" smtClean="0"/>
              <a:pPr/>
              <a:t>10/13/2014</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592B895C-878C-4823-A0D2-7BA622E88B54}"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FABBBE7B-21F8-472E-AC77-5A99ADCC8A0D}" type="datetimeFigureOut">
              <a:rPr lang="en-US" smtClean="0"/>
              <a:pPr/>
              <a:t>10/13/2014</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592B895C-878C-4823-A0D2-7BA622E88B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FABBBE7B-21F8-472E-AC77-5A99ADCC8A0D}" type="datetimeFigureOut">
              <a:rPr lang="en-US" smtClean="0"/>
              <a:pPr/>
              <a:t>10/13/2014</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592B895C-878C-4823-A0D2-7BA622E88B5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ABBBE7B-21F8-472E-AC77-5A99ADCC8A0D}" type="datetimeFigureOut">
              <a:rPr lang="en-US" smtClean="0"/>
              <a:pPr/>
              <a:t>10/13/2014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2B895C-878C-4823-A0D2-7BA622E88B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FABBBE7B-21F8-472E-AC77-5A99ADCC8A0D}" type="datetimeFigureOut">
              <a:rPr lang="en-US" smtClean="0"/>
              <a:pPr/>
              <a:t>10/13/2014</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592B895C-878C-4823-A0D2-7BA622E88B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FABBBE7B-21F8-472E-AC77-5A99ADCC8A0D}" type="datetimeFigureOut">
              <a:rPr lang="en-US" smtClean="0"/>
              <a:pPr/>
              <a:t>10/13/2014</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592B895C-878C-4823-A0D2-7BA622E88B5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FABBBE7B-21F8-472E-AC77-5A99ADCC8A0D}" type="datetimeFigureOut">
              <a:rPr lang="en-US" smtClean="0"/>
              <a:pPr/>
              <a:t>10/13/2014</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592B895C-878C-4823-A0D2-7BA622E88B5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FABBBE7B-21F8-472E-AC77-5A99ADCC8A0D}" type="datetimeFigureOut">
              <a:rPr lang="en-US" smtClean="0"/>
              <a:pPr/>
              <a:t>10/13/2014</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92B895C-878C-4823-A0D2-7BA622E88B5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youtube.com/watch?v=psch9N4PmO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Emergence of a New Mass Culture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Lindbergh Inspires the Nation</a:t>
            </a:r>
            <a:endParaRPr lang="en-US" dirty="0"/>
          </a:p>
        </p:txBody>
      </p:sp>
      <p:sp>
        <p:nvSpPr>
          <p:cNvPr id="3" name="Content Placeholder 2"/>
          <p:cNvSpPr>
            <a:spLocks noGrp="1"/>
          </p:cNvSpPr>
          <p:nvPr>
            <p:ph idx="1"/>
          </p:nvPr>
        </p:nvSpPr>
        <p:spPr>
          <a:xfrm>
            <a:off x="228600" y="1882808"/>
            <a:ext cx="6248400" cy="4572000"/>
          </a:xfrm>
        </p:spPr>
        <p:txBody>
          <a:bodyPr>
            <a:normAutofit fontScale="92500" lnSpcReduction="20000"/>
          </a:bodyPr>
          <a:lstStyle/>
          <a:p>
            <a:r>
              <a:rPr lang="en-US" dirty="0" smtClean="0"/>
              <a:t>In the 1920s, the airline industry was very new, although flying “aces” played a vital role in WWI</a:t>
            </a:r>
          </a:p>
          <a:p>
            <a:r>
              <a:rPr lang="en-US" dirty="0" smtClean="0"/>
              <a:t>In May, 1927, Charles Lindbergh flew his plane, </a:t>
            </a:r>
            <a:r>
              <a:rPr lang="en-US" i="1" dirty="0" smtClean="0"/>
              <a:t>The Spirit of St. Louis</a:t>
            </a:r>
            <a:r>
              <a:rPr lang="en-US" dirty="0" smtClean="0"/>
              <a:t>, from New York to Paris, France in the first solo, non-stop flight</a:t>
            </a:r>
          </a:p>
          <a:p>
            <a:r>
              <a:rPr lang="en-US" dirty="0" smtClean="0"/>
              <a:t>Lindbergh faced personal tragedy when his son was kidnapped and later murdered</a:t>
            </a:r>
            <a:endParaRPr lang="en-US" dirty="0"/>
          </a:p>
        </p:txBody>
      </p:sp>
      <p:sp>
        <p:nvSpPr>
          <p:cNvPr id="9218" name="AutoShape 2" descr="data:image/jpeg;base64,/9j/4AAQSkZJRgABAQAAAQABAAD/2wCEAAkGBxQTEhQUExQUFRQXGBwaFxcYGRkcHBoaHBocGR0XFxcYHCgiHBolHBkaIjEhJSorLi4uGB8zODMsNygtLysBCgoKDQwNFA8PFCsZFBksKywsLCssLCwsLCwrLCwsKzcrLCw3KywsNyssKysrKywsLCssKyssKysrKysrKysrK//AABEIAQEAxAMBIgACEQEDEQH/xAAcAAAABwEBAAAAAAAAAAAAAAAAAQMEBQYHAgj/xABGEAACAQIEAwUEBwUECgMBAAABAhEAAwQSITEFQVEGEyJhcQcygZEUI0KhscHwM1Ji0eFyc4LxFSQ0Q1OSorKzwmN0o2T/xAAWAQEBAQAAAAAAAAAAAAAAAAAAAQL/xAAWEQEBAQAAAAAAAAAAAAAAAAAAARH/2gAMAwEAAhEDEQA/ANCa3XASnRFFkrIRtkil0umuctc5aB5au05W7UYGpRL1USivXYNMLd6lb+MS2jO7BUUSzHYAUDuqvxftnbQlLIFwjdz+zB6Agy3wgeZqjdp+2zYu53Nsm3hyYge84nVrhH2QJOQaaak7AsEylFgCSAfnrppB51BOX+1eKJnOFHREWP8AqDH7zR2u1eKB98HyKJ+QBqMRS2nIcydPh5ffXa4cTuCegEff8OlFTadr8RzW0f8ACdfk+lTOC7XW20uIydSviX1I0YfI1Tb1jSf5flSdq5Ghj9elBqti+rqGRgynYgyKUFZvw3iL2HzIYDbr9lvUenMbfdWgcPxy3kDr6Ec1PQ1UOKOioUB0KKhQGaFFR0AoUKFQHQoUKCABroGkpo81ArQikw9Gr0HZWuGSu81ACgRmKyztt2tOJburZjD2zqf+Iw5n+Ecvn0iw+0zjbW7Yw9o+K4PGei9Pj+FZciljABIHPlpuf5mgkeGuO8nkFM6cnZLUTP8A8hPlE+YteAeRPL8NxAn4DWqhw5iSe7tXbuqglBC5RLEZzCzmVOe01aLBvkQuEYRye6iieZ8Ocz99BP2oPM78okR1Py1qQtcOkeE/foPl89ahLK4nRDhk0nQYpTrz8Jw+vzpxcN9R48FiwBsyvh3G3IZ0P+VFOsVho2IIqNNuBI59P68/jQ/0wimLjvZP/wDRbe0J6d4c1vXrn1pW4dJjQ89CD5htj8KDjE62njU5SQD1AJ18p/GpTg/FDacskkSVZSfeCkiPLqDy+cxVttY5H9H4+dJ2XgSNTIzDzgTA5AmdKDVsJiluKHQyD93kfOlqz/gHFDZfebZ94f8AsPOr+rA6gyDqD+dVB0KFCaA6FFRigOaFFQoOqFEKFQV0miomoCgOaAoUBQKTQe8FUsxhVBYnyAk/hRCoXtzdy8PxWsZreSf7xhb/APagyjFcUN97t+8SFdyFAjNJE5E22XmYABk1AY7jCoSFCPtCjW2sDYCIuDSJbTouxLLiPFphbekaA6yFmRHQk6mP4R9kVbOwXYRcSou4ouqE+EAwzjrJGgnnudY5GqKbe4xiHgd5cjkoLR/yzHIctYpC8t1tGB06gDqenma9NYDszgbZ8OEw0HQzbViROglwTvHqacnguCBJ+i4aVEyLNudNtcuvOqPO/Aex2PxSTh7LPbJ1YlVSdPtOQDsJyztVos+y/jFtc1t0U6+FL+VtuogR5TW22sSoAjY7dPhT1GnY/wA6g88cSXjuADG6cV3Y0LFzftayBIYusHoQOXUUhwjtYpM5FsMT4jYuCzn38Rtsv0d9wIZQdNzy9Hd35g+tUbtl7M8PjA7oqWb5MrcTQE6SLiBYYHXXRp1k7VRUuG8XNwEowugCT3YyuOs2QxDctbTN/ZAp1hb6sCyNKkyOh8TaCemxHKPKs57Sdk8Zwy4puAhZ8F62TkY9Awgho+yYOh3GtSXZrj9x70+K7cfQqzSx90kzoCBGUDfxAaxUwXxsTlJI1K6kDmNZgc60DshxDvLRWZyRB/hO3yII+VZ5ZAZRcSGU7HpP+Z0qxezy4Uu3LZVlzG4dWDAksHBWFGVYLaanepBf6FFNHWgdCio6iDoUVCiuqFAUKCtNRijIogKgFGKOhQdA1TPa9xFbXDXQtFy66Kg5nK4djHQKP+oVdBWce3W8gweHUgd414leoVUOYjylkGvWqMv7IcCfGYlV1yzLt0XmfUmAPNhW5PcsYRFL3FVEAGugCjSB00H3VlfY/GdzYXu2ytcJLnScqFgAJHNm1nknzhe0WNfFXoV2uZftM6BATEwYVVE6ax7vwAa7ivaJgUOUXpPIqjMo6DP6+tH2b7cJiMUiKGllOZY5g7j4QfielYfe4beTLnRgGjKTs07ZGGjHyBrV/YhwPW7ibi6Ai1bnedHcx5fVgHqD0oFe3vFb+DARcy+PKjfwgFhp1iNRO3WQKbY7dY62QRiCQpnKygr6Rp1+6tq7cdmlx1g25CurB7bQSAwkeKBOUqSDG2h1isvvezC+hm/es2UnVpz5eU5REknaSBAJJBgUEh2d9qrswTFXrdvo3cs0+LmAwjTnrryNaZw3i9q8mezfV15lYYCOTDSD5GqRg+xuAFt7S3wFZfEQyyQ0Elsr6iJiZgRvzXHs+tZi2CxD22U/VMn+7gzkznxMm3hct5RQXW+y3FZHVXVhBUwVYb6jUedZb2u4Fh8LjsC2Fsi0b7XkbLmIkBMjKNSp8R0WJGm1aNw/CXwPrmUuNGKyAfNQTp11mOp3qle124bS4O6NMt/KTAJCsuoHqEO3zE0DO7eZBduWraNcd0uhASue29my1xInKz95eAGkyNzJmw9kOJW7ty3dstmQmPMEjKQRuDrrUPikS4AdSAGAEaMC9y1leeWWyh05jciZpeI4u+BxaYhB4C31i/aciSM5Opbfxbnn4pLB6PFyuwajLeKDAMDIIBHmDqKcJfoHs0KRW5SgaqO6FFNHUHQoqAoqCvkUAKM0KAjRV2BrVF4N2kxAXEtiGQm19aSUgLagSqBNWCyOpltzUF6rFfbpfY4uysHKlkQY0zMzMwnrlyaedXe57QrNssL6lGUEwDBMD7K3As9NCdRVK9p/EExKC5anK6pdEiDlBFoFhGhggiTs5250U/AYt1w/h5ZhqAdPe2II+Yq2dkcBhEKWrmDvYnEkkvJUWgCBGzBcg/jnWQBUT7POGfSWNrQeIsSR7ogaxz5aVt/C+HWbA+rXxTJPM+p+VB1geGoUCtYw9tQo8K2rZgDbMWTkI0il+CYVbSt3SBLZZmVQIADGZjlO8cpjam3aniH0fBXrv7oXfYlnVI+OamvDu3WHuWWZLlpSurB2CkAbkgnbz2oLRh7ualr2HDawCR1qqcA7XYW+0JftG5+6CATHQc6tlq+DQM7fCLEz3NuZ3CAeVSCoOWlHFIXHoDukVl/ttvxg7RG64lCDAMfV3DsdDttWhYi9ppWW+2a7mwaf/YX/AMVyY/XSgWwWIRraQwiX1LLuCrgTMS30tTHw02qq9uuH5WtONmcaiZzyBI9Rr6qaHZ+++Jw1y0lwpdEOu2TQFWtkCJttaJkchhucSZLA8ctY209m4Vs3x9hzH1ikZWVifEcwBIPi3Himg0jsVez8PwjTJ7oA6kkFSVysT9oRB86mQ5FU72SM/wBFv2n/AN3iGjyDqrFTOshpOv79XNloFbV+nVu9UcBXSMRQSyvSgNRtq9TpLtUOxRUSHShUEARQpSK4YUHIOorJ+MY65bvuVJWDcWAJlReuAGNARlKzr9ka1rSLrWa2srs19Ea8LjPbJDMO7Oc5lUKhm6QSYchYB1iTUFQ7QXbYw9xgzhiIAMEPmy7MYOqhm1ExAEClO1topZKaZrWHsoSCZgC3buEjQBc4jTNPlFJcXwxv4zB4VoyZgXPOCfHpJgBUY6HWSdzUl2iuC5ZvuwjOpuFWfUXGOYEnMcoGoVYGsgxVFf8AZ9xU2LrQdGygjTYz+cVtPCMfmGh/P8Oc/jXnXAXcrjodP18a1rsHxAm0UOuQwB1ETt05f5ClEv7WMTOCWwsBr1zSelvxE/8ANkH+Ksh4H2evYi4LaqSZhjE5FHvOZ3AGu/QDUir92qxov4tuaWR3KgdRrcIgaEsSvmEFXjsTw63hVfvXQX3gssjwL9lD57k+en2aClYr2J3FVbmGxitcEMA6G2JGsi4rsQeY0+Naf2c4betYa2l+6Ll4DxsBpPIDrA5wJM6Cl7XEbKEWy4GsiZiOQmIkU9uXwsHl1oO7TGNaRxW1GMSp2PyNJXn0oGF14EnSsr9sf7DDnNH1r+Hk3hHig9Np/iNaXjddP1r6+lZt7Y8Plw+GO31rDb+Aaz/hFBRuyHEO6vo3QzGkEgHwsSQAGBdSejHrU7247KTcuXbEsQTK83Xk6/xRErz33qn8IuEXVhc3VdRmG5XTUztHPQQdq1nEOO7UgEFbNokHcEWLZ12k7fGgl/Y1iQ+DucrgcC8DMm4AQGMnnbCD1VqvRqt+z3CgYXvyqi5iGzFwAGZFGRMx57Mf8U86sk0HUUUUamjFByBXasRRigRQSOFaUHx/E0KLCDwD4/iaFERM0RpOaMGiuwaqr+z3C52e29+2WYsVDW3STqfq7tthVqigTRGc8Z7GLh7n0kXgYR7KKtoI03QbSto+ViDcgAKNxUDftB7V0F7oBRy6zAMI2e4LZPveK2D56c6u/tBxShEV/d3cHUFDJOnODaGgk+IaVTL+RrN2Jgo5tsG5dypK29AAAGEbEjOY0FFZSTtV37F8W7q5JmCNfUajT9fhVKZdqkuE3fwj5bVRL3uOvZuBxla5JYEifEQdYOhIY5vUVM8B9n+OxyjEPfW2HOYG69w3GmPHlUaSBpJHLlFJHA2+7t3LbLnGcswkkjKDkI3GgOnQtrUFi+L4qS30m9J1J7xxrETv0NQalY9kKzN/iF4kfuKEjXcFmb7gKeYbsViMOpTDcVbuyP2d+2HA5aNmkbchWccA4ZxPHsCLuJFuBmvM1wLHRdQHb0+JrWODcFNlApa47gasxGvnFAl2d+nYdjaxptXB/u7tomG3kMCBBHpVkS7P6/XWmGIQkQ0x8/x+VC2/8vX160EgLQOtZb7b/wBjhv7y5/2j+taWb4H6/Osl9tV+foup3u9dBFrkf1vQUDs+QMTakkDN4iADC8zBnYSdtNxrWjcSxmS7kiYCI3WVw9pGMdRH41QOzOFL35jRUYk8gSpVTMiPERHU6QdqnMJxFbvEbr5vBde66g7TmJUb6eAAadB5UG+cPtJbsWUt+4ttAv8AZCAD7qWzVG8CxGbC4cnWbSeeywNeenOnpNAuDRg0iGow9ELijJpFWrrNQSuE9wfH8TQrnAnwD4/iaFBCkURaku+oxdFRSwNdZqRDiu1NUUntpdJxKhcs21mGnKQVU6lTMBlPTnyBqDwSKRmEuGhvEPECSAVDBd8tzzaCvKQHXaTFO2IvldQpa3pmUxmuQQ6/ZysJGpA5N7p4wdvQlZRohnBLbArb3091oI0Ik+gDHrqRpzGh+GldYO9lapTtVhMmLxAA8PeFhpoM/wBYFnqA0fA1CsKo0XsZkfMjwwnMFIPUasdsup061pPAezmDskMmHt5yNGabhHOF7wtA15VhnB2vqhvot0IhCtdCnLroFZ4gSYEHnFXHg/bpwyq/h1gfynrtrHXrUGupxVjdKHYbzP3T+VSF24CNdazTF+0nDSgD+pCkjXnIEET505HbawFzG4sAcmBI+A16fMUF4vsAOnX47c6hcdxFUk6CNZn0+VU3Ge0XDw/iJI2gDXTZZ8zHz5VQu0Hay5iG0lUmYnU7Hf4adJ660Gjca7XJZ0Pvz6fE8wIn5Gsw7YcYOKvB9QqrlUH1kmOW436VOdj+x1zGXl76RaBBcSQwXko5Zjt5bmKRv8Rw+Ga7Zt4OzcuWbrhb9xiw8NwgN3OixtoZ3MyNKBjhj9EtEFit+6oLAR4AwIUMeTBTnjSMyTqKY8PUoBe91FzZfNyNFA8gQSa44dfuXMXZZ2LO11JLc/EAST6c60Dst2TTE3O9xAP0G1aK65kzXiShACwQwaWI3zFVgzFUS3s07bi+i4a8FRrYVLZGxXRFBk+9JVfVh100KsHxvBhhcTbNrvVt3FbIC7LiCoYHvHtrBE6qFGp7smBtWn9keLOStq85uBwWsXG96BqbTkaMQNQdzsagtU0M1cmiagURqUVqbKaD3oEk7UE/w8/Vj4/iaOmHY/HC/YLjUC46g/2Wg/fNCqK02I86Nb9U7/TXmacWeNjr+vKsi3i/Tixf1HqKrFvio607t8RHWgquJusHk54ZyIEDOTBkONQysoaDIIDGJinVvLnC5i2YSrGZ1ymCdYhfEJK6QABzSuWYu3wczKbhhQW/ZspcARH2DoJ3HlFOp8JQp9WVylAA1snYmBBK/DQdINBQvaLbAxeaPftISdpIlTp6KJ8xT72Wdjkxl1718Th7JAK7d5cOoSf3QNT6gc669ptgZMPc0zeJW01ggMvmQCHjyOlaP2I4eMLgbFqIdl7y51z3IYz5hcq/4a0LULdvJ3WRO6jKbeUZCuxXLtEaRXmji+FCXr9rbu7rp6hXKgnz0reOOdobWEstevNCjYD3nbkqjmfw3NYPxniH0i9dxGVUN12coDOUkydY16z50EYy1xkpRqQc0HYA/X66VYOyPBu/uSVLKDAHIt1aD7o0Mc9d4NRnZ3hFzF30s2+erNEhEHvO3kB8zA51ufDuFW7CJbtLlVRCyNWO/vHTMfIzJ+FA44FhlsItq2JYnUnSTzJInQf5DWsQ7UYC4mMxK3WU3hdcuV90lzmkdJzbcudaH267UNYtraw9w279xnFwwVe2iEAKFYBlzk5g0CQNJ5Z3h8LexOItpmd7t11TMxZzyGZjqSqqJPQL5UCXDLjW2DWxOIJyWh+6W8Ocaxm1heh13ArW8BcFjCWbF50QpswJW2XIgZ82saRnG3NYLNVM7C4JLeNxVm5BvWswV4lVNt8lyCYInSD0kaTTviWJF97jN+ww4BfT9oxPgsjpmY6+XmRUCGMtPev27kFirLnAgEHLmiOUZ8sdVPWpq9jHR8yFT3dzMqiRLoQ0ACSSZggDn8Q3w7mxhWuvrdukkmBILamOkHkBET5U04bw9Gsg3c7E3GIGUHYDxHNuYXTSNdQdaDYnI5bcvTlRGuVGgAIMACRtpp+VdZTE6x1/rQc1SvaN2i+j2SqnxvKj47n4VZOJcZsWgc9+yrcgbiAnyAzTNYj2qv3sZiGZFLIDCQQdOoE86DcfYeZ4TbJ3Ny7/AOQ0K69iFpk4WiuCrC7c0Pm0/nQqjDbfFvOnVni3pVPNAOepqYi+LxYdae4ficxBrOBiGHOn/DMU9y5btjUswHzPU/nTFaImGuMTiLMPdgB7Zj6xBKW8rGcjSrH908xO6+E7QWLgyEi1eBGZLg7t42IzMArEwPntoaajEsiwk6mTlmZEiOhGcXDvznSnlyx39oNiLSsoYKC4lgT8JX4GdI15g84xwqziLC945gXEKjeSp+sykGGVref00I03e3+NqMzMQqjU9AN6p+MsWsEitZQItx2BkknqozMZAgEx5VA9oONF7WQfbOuv2Rr8iYHwNQR3a3tE+Mu5mkW1kWk6D94/xHn8ByqJDQx8/wCVPMBw3OC7kqg5xqT5ToB+utJ4yyslh4RICLO6x73UjTfbWtIQY094dwO7f1RYQGC7EKg+J3Oo0EmuuBcMbEXQiqXOngXcidSWiFUcyesDWtc/0NZwFrvsSyd4oEAz3doQYVV5uRMKoBbXQAGggeD2P9G4Vj4Q7mbl5p1iQLdtIBYDody09IisR2qQ30+k2rrBSxDsXRlzAAMoBBEEET06a1C9oO11zEP9WMg2VtDcgzorAfViDEJqdiWqc7LdkF0fFQ1y5ACNrlz6SetzXSdB67RVg4ziLeEwU5LeKsXB3lr6bdNwIYCi1Zthc4JOcGG0ygkgb1rs5xw4fNdw+Ge3ib8JYUZbiQQJyrcPeoCfECSwbLGwMT3EXC8PwAcKcua5DKpDCUUQpHi33AMTuCdVrN9zlecwZPCSQMsR4R0HXb7qCrHBi2/0ewXvYtv9pvCXAzaumg1XMAZOpZRqJIqxYC3b7pbIUizaabjOCC10Eg5lIGzfeR+5Rgph7BJcWkmbrrIJbfu7c+Ivy118hGsBfN3FW2f/AGbBW1lQBqwAMQBuDG5oFeKYtsTfNq3oo25AKNSc3L49Z6mp3D4XJbW2qkFUOpzFhmhBoBrAI1H7pGgIlvwDhHdIocDvGAdzpogk5WJPM6a6Qr7GDTviOMMOEJzHwLqzZNIYakmFUn0a4y7rQMm4he7thbxF1LUABUdkIZfthp93RfDmHwppbZ7klrlx4/euDbTVhLSZJ5zRjDqpynULGm4UbaiPMfy506RwFIGgMzMgxB851/Og6sYYgAZgADJEnUxtmFwczvH5z1hMFd01MCNe8bn1U2yNDynn8u+8BWJ0XTTrpy8/zpFsKpHizEHkxc7kA+HNB1A3oNV9lisMG4aSe/fczp4Y1gSIjkKFH7LrSrhGC+73rR8VQ0KqPLJrk12a5oCNTPYpv9ctTG1yJ6m04A1O5MAHzqFJpbhrxetHo6n/AKhQbpbtKCSRqBzJkScxPi6knbTz1p7jrSi0YKxoeXL46zUebxWDvp+JLgA8pVgaUuY23kkSGnaZHzO/LX/Ksqge1HDDiMJdVB41i6g6lfeE9cpb10qg4/s9eQkW4vgTBtEMYBiGt+8rbyI+JrTMPjTmBVTA9PLT7zUZ2W7KX2xN4m9fFhLuW0iu0N9pJBIEKpHlo07ANRGcN4AloFr7WiVJVMxL2QwOXO7e7dynXLOQZYOY+EV/gnZm/i8UEuE+PxvcDK4y8yGUkFp5Vo/bPs9aTDd7fxd1L+hS2pUBjMZQMmd3yyMxM8joKguyWJXDXcroyi6IXOTJjQEA7SI/5dKotli9heG4V3UC1ZUgSoBe4/Lcy9w6kCdBroAay7tfxm7jLgZvBbBi1YkkrPNxGt1omdzI2EVdu2WHe7ZTu0NxkuFlUkEDMoBulTJcrl0GvvTrEVWLDmxbDpAJbLmYeM3IklmbWTBOVdyIIJqB72B4LbZTiGAuXJIBbZfOD9rz/CrUuBYkKjTcLZV02JBhtd2XRo/hPrVU7NpduXVKu5gw2umXnIXmRMTM6aCrl2i4zb4dYLlv9ZuAraT/AIYIkuf4vd15aAa7hBdpL6NiTYtx3eGQWZYjLIAZiMvLMRHOdyKhcT2hSz4EDXm/hBAkacjJltdT/RTC8FZlBuOwLNmYT9oge8Z0MQDHpUjew2Gwwh3Fs6zHvdJgaj1H3UERw/hhvn6RjSAi+5bIORAI0yzqYO23M9KUtcV+lXVVVjC2SHIKz3jAwqkgASWIhZFNcZikxZ7tL1xLS6NmtDLBMD3D4fIEeLbep/CXO5ItqJKgMiFVXKDID3GUATyAhjvru1A+xF/uVlp712BJgyGJUL4oEBQQq8szA6m2wqMdcurAl4Gi+ERyAP2Y3A5R8a7vMxMvcBBkmARIHIcyAdec6kyWJKtjDlyQFIUn3jH3D+dBGX7jkclO5AG++x5tHXlznSnowLOuQDLm94k6+pPP0+8VJHBpbAMbcyNfOf5VH43irA+GANRpvQLXUt2FAkQNJiT6AfOmGBJvXVlT3K65TzY7ZtNaY3C1y4AwDAbKNoMSTHKrIlmEEjKANR99EaZ7Nz/q1z++b/sTyoU29mFwnCvIj65o21BRDOnrQoPLpFFdQqYIg6H5gEfcaVdaRYVRyRXIMbb11RGg1jgnFvpNkXJEnR5nRwNQIiAdwJ0BWpNcFOue2Y5AcvWRH9edZR2c4ycM+olGjMPzHnV7s4hHM2mZxoTA1AO0qNdd9tiOoqKn7DorAQ2+v+YEbfhVvXFLh8D36rJKggDrcK8+hJQE9FrOHxiqpZo8IJiDIBg6z6/fvVp7CYl8Zwc2n1upMfxKt0sh9ZRkjyXrQVe8Xa4bj5nchpJO5IKgCNlH7ogRpRX+FC6hDAmdQeYI2IJ6VYcNwwfDl/SmnGeMWMKpDENcA0tg+L/FAOUebADzoIS5xfEcKa2t9e9w11A1piAwIgZhqZVlJgiT5aGnbe0LCPBezJ82UwPR1J35U64J2hs4wYU4i9awxsd9CXQhst3jMviFxgX8EDQiDrzqs3rGDtPcD9y03Cy3bWXJkylsqprmGYgAhpnSIGgTGN9o6on+r2lBggkgBQSNweu+gHOqlwm6+LxLYnEuXS2QzEgnM32bYUDYbkAahY51HYu62LvBLK5U2RdgAdC7wSAep9BV6wGATD2wiAkJqbrwilju+uvKIkaAa6SaEsWMReP1b/R7fVgTdI8l1yDfmD6Ulg+y2GB1DYhp1LOQk/xMukb/AL3n1HbYtVbKSGLH3jpbUAzITTNuInQ9TFFxDHKxy63I3BIyendr4SPMzuKgcXLtu34ba22KkxlVRataQco+0/OSZ6wN0rKyRkAiZnfU9Seeg02AAAgAVE2br3OQ6achyAGwq18MwcKs6Ech+JNB1hOGLqWEn5k67en86evcAERpt8flSoMafM9aQxFw7cj+j+FQJ4gqEJjTnJ2/WlVS7dDnQws7eQmprieKGRkJmeWnzqL7O8JZteW3WqJbg+BUZruhG2oGgG9DGXA/hVmUHQEQRAGp6wBqR5edO8fdS1byNMDeBSfCbaOA4GW2wjWJIDc/JiJ9FFBefZlaZcNcztmLXiwERlHd2wFiTsB8yaFd9gMSLlvEESYxDKfIi1a01jlHzoUR5wa3TZkqUu2qa3LdUMCtEUp0tgsQFBJOwqVs4QWR1fr09P50EdZ4eFGa78E5n16VMWuAzirVq4pGe2xAVQPEtrvAonQmfCfP1pkwJOpO+nl5jpTvD4+6L4xTEv3UZix+yV7shfOD+FA64Z2TvXJzFLG2jZs2okeAD3dDrI2PSnvY/tH9AxDW0vW3TNNu6ZW1nMB0YnUWrgVQW2DJbfULqfa/ikRYt63WEOw3CvEWtNy/hJB5RzOjK7w4C0uHa2wM6XEZCveEaswdVYLAiJOg02oq99ruIYi7Ye9gAcikLetKk38O32kuJrKcw6gj4a1kmJxLPqzE8/L1AGg+ApbB8WxGGvC5Zvul23KBlJ91TAWT7yae6wiAPQWA9urT+LE8Nwdy9IPeouQsZElgJEkc435URWsVacW7WZWVWzMpIMMOoJ31n5ipPD3cPcwduwLDDE94f9Ya65QW80mLWynxKug11M1K8T4ja4nbuOLVxMVatTatC4DbKBwbjiUDBhmdoLEEA7ZQKe8a4dbt/R1wwzLbw1o3WH/GuA3GJ03hlPlmFA+4Nwu3atBLLsGYDOyLbzP/AGmdWIHkNvWn2PwIVZy5m0OZ4YjqRmMLp+6ByqPsXiqoF99iOW3n/nVowyjJDcxUVU/oa3GZyeZJ1EjfrP6B0qOu2gXME6nYflFP+IEi4yjUDQAfz9akOEcMnxNvyHT9GiBwXheVZI1Y/IdP11qaK5THz86690R91cJrJqKIp126cvjUTjsTlczAAH5VIYrEBVPl+oqsXgbpIJ3Pp8KoTsg4h52Xy6VbWti2qqghY+VIcKwIReQArrG8TQQoGYnYDc0DdsKbjZWIKzqRPqfOfOlOL4/6NaZ4GmgG0nkv66GnGEIiYK6n3h+H65VWu0GNF/EJh1AKofFtqYmB6Cg0r2SSMExcku91nY9SyIZoVGdgcfFq+q6ql8qI6C1a/nQqjK7uDpnfw8CtVwXYa/d1yC2vW5ofgo1+cVLN7OsLZsXbl0vedLbuJOVAVQkEIu+sHxE7VEZLw/h/dpmPvvt/Cv8AM/hTLECatXE7Egk8/lVXvDUgdaBFbehPy/OnRZRhbgymWtgE6RJuq2ka7CNeoikcSYEDl+NSPDeGd4lpCY7xlJOuiiHlZ0kIT12FBDcLxGTEJduknxEsx1MlWAb4MQfKKmuMYxUUMCra+GCDM9IJA6nf5wKj8RwHEKxTu2aDEqNDrEg+fnXOF7PuG+uXIP3ZBY89cp8I+/yqiExt8OxYKEncAkieZ12npXVjhV5yoW23jnKSCAcq5jDNpAUT6VpOHwlkKuW1aBkAEW7c/OJ2G9K8RvwLhGugUDqXkctxkRh8aaKvw3hz2chS6UZfETblDO094DnkyRpGh5TVn4efASx1J1JkyTqSS0kk+ZqFvjK5B6AfnpvrSuHvnQDff1H60qCf4fh/GGgQP191PsbioXTn/nURh7zhA3Wn1i2bh125jSiuOHcPzeJgBryqXeANq6VQBHKm962delQH3cnWkrjAaCllIFQnFMUVmFPwoE+JXDcAGwmGPP7utL8KwMakQfKozBI7OM3r5CrXg7MRQDEWpWNaaWrKrJCa7A/mTTnF4xEBlhPnTLhLuwLs3hPu7UA4tjDZtkjU6AA82O33mfhVMWz3ediQWC6nnmO8QevyqzcXVnaR7qdObH13gffVM7TYrKgTr0/OrEXv2R3M2EvE7nEMf/zt0KS9j1wDB3Z/47f+O3Qqq26qz254jks9yvvXPe8k5/Fjp6ZvKrMaz7tYSz3X3CEj5GNPkKlFF448KeswPKB/UVW7drXMZ0BP5fnVl7R4O4hBI8OwYbSdx5GZ+QqJwuCe7KoNJ1c7KBPTc76c43GpoiDvGTAkkmAAJJM6ADr5edWfs5w28jd7ettbC21S2GEEnQFsp1EBQNQPfpvj+GCxfwZtliO+QMx3LC6p25aHQfw86uPGGiPLT9frnRUJdv8AijT74jY6c+n8tjH8UYlgNtpiY1H8qVYzcWOW5nzHPrHWlr+Hm4BGm50/H8KIdcOsTl00A/H9GksWs3FSTGrHbacoGm8BJ1/epXC4gJbLOyqJOrFQPKajbeMFy63drnBMZlkJlGgJY9QOU0U5bBhng7f1H6+dIYjDBbuUD1/Q+FSFrC3mZv2VsqATu/PTprz2rm3gty7FzPoPktB24i2u3LSalcBcAXWB512ttSgAUfKpOywCgFfuqBibykb86YX+IBSxEkcgATU8jCNR6GKiMexM5RO1A2XFnwyjGSBsIE6a+lNcdjCGywCddh0MVKhySZEDSfmDTDB4QNdbnDEk/E/lQOeHYXy3pbiWJyLAqRt2wBrUPxbHomh18utBAWcOcQ4zgkA+lWcZbVvaAg0jn5UnhLSgAqmWY+M0jxU5stvWARPmR51R1hEhddS2p+NZx28AXElQZGXbpI8q0UGNeQ1rKOPYvvb7setILh7O8Rlw9wf/ACn/ALEoUh2E/YP/AHp/7EoVR6QuXAoLHYAk/DWs/wCLGLTTqWkHzJIH4mrlxy/ltx+8QPgNT+Ef4qonaVicPHNoA9Syj8TUo5uW1ZSCA6kag6hgetQv0dbQFpD4FHXVuZZogkk9PKpe4wUESB+7rr0EdduVQrknMdQZjUgk6wDAJAkjzMa6HSoK/wAdVziMDAaO9EEaGe8tnSeYAmdNvKp3jOMTvACwBBnKCC3wCyevyp5wucxlJ82Gsa7ZxPl867xYObSAvSdOXICBzqiuYJjceEXu11yu4OYnmEtkjKII1PTanFvCBu9L3LrEGFhsnIHTuwNPWdjTyzg1LM7GTmMDkNBt1M8z91Ou7gAcyZoIK7glAtFLfikZi2p565nPwpzhcK2YszDTkPw/Q/Cn162C/wCvnS+Ftbn9SaA8PZhjJJJA/p+NdWrYB0A1MbV2vzpexbiPKoHy2wFApe0kmd6Qw6FzMQKevpoKBC/AGlRYskzyk/dUhiDOlNcZcyjz/QoGVy5Bc7gCPj0pxwmxlWTSS2QxCj1PqafYxhbTpQRPaDioRSF1PSo/g3C2Yi7d9QD/AFoYHBm/cNxj4eQ61Os4Jy9B+FB19oTsBMedMcbYDIxO41Hkf1NO7BnXrqfQUzfxiNg2+tBF4/GhcIztIJBAH3VlTHc1oHbzEBbKWxoOlZ+VqwXDsTi1Sw4J17wn/pShVJdjR1R617R/Y9G/FaqnFf8Adf3lr/zJQoVmhEe4/wDh/wDaoW3/ALUf7L/gtChQK2fzb8RXZ3b0/KhQoG43P9qni/l+YoUKoZ/b+DU6TYUKFQKWtvj/ACrr7Q/XShQoJnB+6PShe/X30KFAhc975fhUZxD3h6/nQoUC/D/ePr/KuO0X7M/rlQoUDXgf7NfQfhXVz32/s/nQoUCtv3D/AGaQTYelChQZ77Q/2oqqH8qOhWohvc3o6FCi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20" name="Picture 4" descr="http://www.aviation-history.com/airmen/lindbergh-27.jpg"/>
          <p:cNvPicPr>
            <a:picLocks noChangeAspect="1" noChangeArrowheads="1"/>
          </p:cNvPicPr>
          <p:nvPr/>
        </p:nvPicPr>
        <p:blipFill>
          <a:blip r:embed="rId2" cstate="print"/>
          <a:srcRect/>
          <a:stretch>
            <a:fillRect/>
          </a:stretch>
        </p:blipFill>
        <p:spPr bwMode="auto">
          <a:xfrm>
            <a:off x="6477000" y="1752600"/>
            <a:ext cx="2370192" cy="31146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Flappers Challenge the Traditional Past</a:t>
            </a:r>
            <a:endParaRPr lang="en-US" dirty="0"/>
          </a:p>
        </p:txBody>
      </p:sp>
      <p:sp>
        <p:nvSpPr>
          <p:cNvPr id="3" name="Content Placeholder 2"/>
          <p:cNvSpPr>
            <a:spLocks noGrp="1"/>
          </p:cNvSpPr>
          <p:nvPr>
            <p:ph idx="1"/>
          </p:nvPr>
        </p:nvSpPr>
        <p:spPr>
          <a:xfrm>
            <a:off x="2667000" y="1882808"/>
            <a:ext cx="6172200" cy="4572000"/>
          </a:xfrm>
        </p:spPr>
        <p:txBody>
          <a:bodyPr>
            <a:normAutofit fontScale="85000" lnSpcReduction="20000"/>
          </a:bodyPr>
          <a:lstStyle/>
          <a:p>
            <a:r>
              <a:rPr lang="en-US" dirty="0" smtClean="0"/>
              <a:t>During the Victorian Age of the late 19</a:t>
            </a:r>
            <a:r>
              <a:rPr lang="en-US" baseline="30000" dirty="0" smtClean="0"/>
              <a:t>th</a:t>
            </a:r>
            <a:r>
              <a:rPr lang="en-US" dirty="0" smtClean="0"/>
              <a:t> and early 20</a:t>
            </a:r>
            <a:r>
              <a:rPr lang="en-US" baseline="30000" dirty="0" smtClean="0"/>
              <a:t>th</a:t>
            </a:r>
            <a:r>
              <a:rPr lang="en-US" dirty="0" smtClean="0"/>
              <a:t> century, women had been expected to center their lives on the home and family</a:t>
            </a:r>
          </a:p>
          <a:p>
            <a:r>
              <a:rPr lang="en-US" dirty="0" smtClean="0"/>
              <a:t>Fashion from this era was also very concealing, including long skirts, long sleeves, and high necklines</a:t>
            </a:r>
          </a:p>
          <a:p>
            <a:r>
              <a:rPr lang="en-US" dirty="0" smtClean="0"/>
              <a:t>The New Woman of the 1920s was more liberated, wearing shorter hemlines, more makeup, dancing to the latest craze, and expecting to be treated equally to men </a:t>
            </a:r>
            <a:endParaRPr lang="en-US" dirty="0"/>
          </a:p>
        </p:txBody>
      </p:sp>
      <p:pic>
        <p:nvPicPr>
          <p:cNvPr id="8194" name="Picture 2" descr="http://cf.ltkcdn.net/womens-fashion/images/std/131463-229x425-victorian-women's-fashion.jpg"/>
          <p:cNvPicPr>
            <a:picLocks noChangeAspect="1" noChangeArrowheads="1"/>
          </p:cNvPicPr>
          <p:nvPr/>
        </p:nvPicPr>
        <p:blipFill>
          <a:blip r:embed="rId2" cstate="print"/>
          <a:srcRect/>
          <a:stretch>
            <a:fillRect/>
          </a:stretch>
        </p:blipFill>
        <p:spPr bwMode="auto">
          <a:xfrm>
            <a:off x="304800" y="2057400"/>
            <a:ext cx="2181225" cy="40481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Flappers Challenge the Traditional Past</a:t>
            </a:r>
            <a:endParaRPr lang="en-US" dirty="0"/>
          </a:p>
        </p:txBody>
      </p:sp>
      <p:sp>
        <p:nvSpPr>
          <p:cNvPr id="3" name="Content Placeholder 2"/>
          <p:cNvSpPr>
            <a:spLocks noGrp="1"/>
          </p:cNvSpPr>
          <p:nvPr>
            <p:ph idx="1"/>
          </p:nvPr>
        </p:nvSpPr>
        <p:spPr>
          <a:xfrm>
            <a:off x="3048000" y="1882808"/>
            <a:ext cx="5867400" cy="4572000"/>
          </a:xfrm>
        </p:spPr>
        <p:txBody>
          <a:bodyPr>
            <a:normAutofit lnSpcReduction="10000"/>
          </a:bodyPr>
          <a:lstStyle/>
          <a:p>
            <a:r>
              <a:rPr lang="en-US" dirty="0" smtClean="0"/>
              <a:t>Flapper </a:t>
            </a:r>
            <a:r>
              <a:rPr lang="en-US" dirty="0" smtClean="0">
                <a:sym typeface="Wingdings" pitchFamily="2" charset="2"/>
              </a:rPr>
              <a:t> a young woman with short skirts and rouged cheeks who had her hair cropped close in a style known as a bob</a:t>
            </a:r>
          </a:p>
          <a:p>
            <a:r>
              <a:rPr lang="en-US" dirty="0" smtClean="0">
                <a:sym typeface="Wingdings" pitchFamily="2" charset="2"/>
              </a:rPr>
              <a:t>However, even with all the changes, the Victorian sense of morality and separate spheres of men and women still existed</a:t>
            </a:r>
            <a:endParaRPr lang="en-US" dirty="0"/>
          </a:p>
        </p:txBody>
      </p:sp>
      <p:pic>
        <p:nvPicPr>
          <p:cNvPr id="1026" name="Picture 2" descr="http://upload.wikimedia.org/wikipedia/commons/4/41/Alicejoyce1926full_crop.jpg"/>
          <p:cNvPicPr>
            <a:picLocks noChangeAspect="1" noChangeArrowheads="1"/>
          </p:cNvPicPr>
          <p:nvPr/>
        </p:nvPicPr>
        <p:blipFill>
          <a:blip r:embed="rId2" cstate="print"/>
          <a:srcRect/>
          <a:stretch>
            <a:fillRect/>
          </a:stretch>
        </p:blipFill>
        <p:spPr bwMode="auto">
          <a:xfrm>
            <a:off x="228600" y="1600200"/>
            <a:ext cx="2659011" cy="5029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Make Political Strides</a:t>
            </a:r>
            <a:endParaRPr lang="en-US" dirty="0"/>
          </a:p>
        </p:txBody>
      </p:sp>
      <p:sp>
        <p:nvSpPr>
          <p:cNvPr id="3" name="Content Placeholder 2"/>
          <p:cNvSpPr>
            <a:spLocks noGrp="1"/>
          </p:cNvSpPr>
          <p:nvPr>
            <p:ph idx="1"/>
          </p:nvPr>
        </p:nvSpPr>
        <p:spPr>
          <a:xfrm>
            <a:off x="304800" y="1524000"/>
            <a:ext cx="8382000" cy="5029200"/>
          </a:xfrm>
        </p:spPr>
        <p:txBody>
          <a:bodyPr>
            <a:normAutofit fontScale="85000" lnSpcReduction="10000"/>
          </a:bodyPr>
          <a:lstStyle/>
          <a:p>
            <a:r>
              <a:rPr lang="en-US" dirty="0" smtClean="0"/>
              <a:t>The fight for women’s suffrage was won in 1920 with the passage of the 19</a:t>
            </a:r>
            <a:r>
              <a:rPr lang="en-US" baseline="30000" dirty="0" smtClean="0"/>
              <a:t>th</a:t>
            </a:r>
            <a:r>
              <a:rPr lang="en-US" dirty="0" smtClean="0"/>
              <a:t> Amendment</a:t>
            </a:r>
          </a:p>
          <a:p>
            <a:r>
              <a:rPr lang="en-US" dirty="0" smtClean="0"/>
              <a:t>The National American Woman Suffrage Association then called on women to work in reform movements, run for office, or fight for laws to protect women and children in the workplace</a:t>
            </a:r>
          </a:p>
          <a:p>
            <a:r>
              <a:rPr lang="en-US" dirty="0" smtClean="0"/>
              <a:t>The National Women’s Party demanded complete economic, social, and political equality with men</a:t>
            </a:r>
          </a:p>
          <a:p>
            <a:r>
              <a:rPr lang="en-US" dirty="0" smtClean="0"/>
              <a:t>Women will eventually began to move into jobs such as sales, journalism, banking, and the medical field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Family Life</a:t>
            </a:r>
            <a:endParaRPr lang="en-US" dirty="0"/>
          </a:p>
        </p:txBody>
      </p:sp>
      <p:sp>
        <p:nvSpPr>
          <p:cNvPr id="3" name="Content Placeholder 2"/>
          <p:cNvSpPr>
            <a:spLocks noGrp="1"/>
          </p:cNvSpPr>
          <p:nvPr>
            <p:ph idx="1"/>
          </p:nvPr>
        </p:nvSpPr>
        <p:spPr>
          <a:xfrm>
            <a:off x="228600" y="1447800"/>
            <a:ext cx="5638800" cy="5181600"/>
          </a:xfrm>
        </p:spPr>
        <p:txBody>
          <a:bodyPr>
            <a:normAutofit fontScale="92500" lnSpcReduction="20000"/>
          </a:bodyPr>
          <a:lstStyle/>
          <a:p>
            <a:r>
              <a:rPr lang="en-US" dirty="0" smtClean="0"/>
              <a:t>During the 1920s, women tended to live longer, marry later, and have fewer children</a:t>
            </a:r>
          </a:p>
          <a:p>
            <a:pPr lvl="1"/>
            <a:r>
              <a:rPr lang="en-US" dirty="0" smtClean="0"/>
              <a:t>Smaller families were made possible partially due to the improvements in birth control by Margaret Sanger (founded of the American Birth Control League – Planned Parenthood)</a:t>
            </a:r>
          </a:p>
          <a:p>
            <a:r>
              <a:rPr lang="en-US" dirty="0" smtClean="0"/>
              <a:t>The new consumer economy introduced vacuum cleaners, irons, and other electric devices</a:t>
            </a:r>
          </a:p>
        </p:txBody>
      </p:sp>
      <p:pic>
        <p:nvPicPr>
          <p:cNvPr id="5122" name="Picture 2" descr="http://upload.wikimedia.org/wikipedia/commons/2/2f/MargaretSanger-Underwood.LOC.jpg"/>
          <p:cNvPicPr>
            <a:picLocks noChangeAspect="1" noChangeArrowheads="1"/>
          </p:cNvPicPr>
          <p:nvPr/>
        </p:nvPicPr>
        <p:blipFill>
          <a:blip r:embed="rId2" cstate="print"/>
          <a:srcRect/>
          <a:stretch>
            <a:fillRect/>
          </a:stretch>
        </p:blipFill>
        <p:spPr bwMode="auto">
          <a:xfrm>
            <a:off x="5943600" y="2133600"/>
            <a:ext cx="2574715" cy="326707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7494"/>
            <a:ext cx="8610600" cy="1256506"/>
          </a:xfrm>
        </p:spPr>
        <p:txBody>
          <a:bodyPr/>
          <a:lstStyle/>
          <a:p>
            <a:r>
              <a:rPr lang="en-US" dirty="0" smtClean="0"/>
              <a:t>Art Reflects Social Uncertainty</a:t>
            </a:r>
            <a:endParaRPr lang="en-US" dirty="0"/>
          </a:p>
        </p:txBody>
      </p:sp>
      <p:sp>
        <p:nvSpPr>
          <p:cNvPr id="3" name="Content Placeholder 2"/>
          <p:cNvSpPr>
            <a:spLocks noGrp="1"/>
          </p:cNvSpPr>
          <p:nvPr>
            <p:ph idx="1"/>
          </p:nvPr>
        </p:nvSpPr>
        <p:spPr>
          <a:xfrm>
            <a:off x="457200" y="1371600"/>
            <a:ext cx="8229600" cy="5181600"/>
          </a:xfrm>
        </p:spPr>
        <p:txBody>
          <a:bodyPr>
            <a:normAutofit fontScale="92500"/>
          </a:bodyPr>
          <a:lstStyle/>
          <a:p>
            <a:r>
              <a:rPr lang="en-US" dirty="0" smtClean="0"/>
              <a:t>During the Victorian era, most authors expressed a positive belief in progress</a:t>
            </a:r>
          </a:p>
          <a:p>
            <a:r>
              <a:rPr lang="en-US" dirty="0" smtClean="0"/>
              <a:t>Following WWI, authors began to question this notion</a:t>
            </a:r>
          </a:p>
          <a:p>
            <a:r>
              <a:rPr lang="en-US" dirty="0" smtClean="0"/>
              <a:t>A new generation of authors argued that the war had displayed an irrational exploit of civilization without a sense of direction</a:t>
            </a:r>
          </a:p>
          <a:p>
            <a:r>
              <a:rPr lang="en-US" dirty="0" smtClean="0"/>
              <a:t>The theories of Sigmund Freud argued that much of human behavior is driven by unconscious desires and that people must learn to suppress these desires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Postwar Literature Flourishes</a:t>
            </a:r>
            <a:endParaRPr lang="en-US" dirty="0"/>
          </a:p>
        </p:txBody>
      </p:sp>
      <p:sp>
        <p:nvSpPr>
          <p:cNvPr id="3" name="Content Placeholder 2"/>
          <p:cNvSpPr>
            <a:spLocks noGrp="1"/>
          </p:cNvSpPr>
          <p:nvPr>
            <p:ph idx="1"/>
          </p:nvPr>
        </p:nvSpPr>
        <p:spPr>
          <a:xfrm>
            <a:off x="228600" y="1447800"/>
            <a:ext cx="5562600" cy="5181600"/>
          </a:xfrm>
        </p:spPr>
        <p:txBody>
          <a:bodyPr>
            <a:normAutofit fontScale="85000" lnSpcReduction="10000"/>
          </a:bodyPr>
          <a:lstStyle/>
          <a:p>
            <a:r>
              <a:rPr lang="en-US" dirty="0" smtClean="0"/>
              <a:t>“Lost Generation” </a:t>
            </a:r>
            <a:r>
              <a:rPr lang="en-US" dirty="0" smtClean="0">
                <a:sym typeface="Wingdings" pitchFamily="2" charset="2"/>
              </a:rPr>
              <a:t> the name coined by Gertrude Stein for the American writers of the 1920s who no longer had faith in the cultural standards of the Victorian age</a:t>
            </a:r>
          </a:p>
          <a:p>
            <a:r>
              <a:rPr lang="en-US" dirty="0" smtClean="0"/>
              <a:t>These authors began to look for new truths and fresh ways of expressing those truths</a:t>
            </a:r>
          </a:p>
          <a:p>
            <a:r>
              <a:rPr lang="en-US" dirty="0" smtClean="0"/>
              <a:t>F. Scott Fitzgerald explored the reality of the American dream of wealth, success, and emotional fulfillment</a:t>
            </a:r>
            <a:endParaRPr lang="en-US" dirty="0"/>
          </a:p>
        </p:txBody>
      </p:sp>
      <p:sp>
        <p:nvSpPr>
          <p:cNvPr id="3074" name="AutoShape 2" descr="data:image/jpeg;base64,/9j/4AAQSkZJRgABAQAAAQABAAD/2wCEAAkGBxQTEhUUExQWFhUXGR4YGBgYGBoaHRocGhodHBwXGhwcHSggGxwlHBwdITEhJSkrLi4uFx8zODMsNygtLiwBCgoKDQ0NDwwMDysZFBkrKywsLi4rLDgrLCsrNDg3LDArKys4KysrLCwrNywrKywrKysrKysrKywrKysrLCsrK//AABEIAOoA1wMBIgACEQEDEQH/xAAcAAACAwEBAQEAAAAAAAAAAAAFBgMEBwIAAQj/xABDEAABAgQEAwYEBgIAAwYHAAABAhEAAwQhBRIxQQZRYRMicYGRoQcyscEjQlLR4fAUYiRy8TNDkqKywhUlNFNjc4L/xAAWAQEBAQAAAAAAAAAAAAAAAAAAAQL/xAAaEQEBAAIDAAAAAAAAAAAAAAAAAQISAxEh/9oADAMBAAIRAxEAPwCvx3j1TRV5k085aUEJ7hOYX1PegZgHEU6atfaZFMQzpF77sekS/F8f/Nk63lyz7qhd4WPfmeMEaXhOKgT0DsEFZV3VDusffnATG6qj/wAppiJyFGYc2UpKX3Z2LRPgB/4qnc/ns/pALjbL/nTNss0iKHLDZNKqYnsp6wczgLln0cPDVKnolS5ie0cq0Z9R5RnPDxCpktiNdy2xjRMPDom2T8t7k87wBGgQ6Eh9B09o7JKVAnMA9y31itSgZEONuf0jpAGcDKo6/mP7wBtEwKuCkiKtKU99ggd4jloY9QUQlJCUvcknf63iKimlSFvbvK1R/sYgupHJ/Iv9Y+FWt79RHAUk3OUH0j6puvkYCNQv+xaPIWWNzrzjlSv6REdOgNdrnkYC4B/XjmcB0NuceT5ekRVUxkqNtDt0gMZwNlYhdmM1R6fMY22mYD8vlGIcJLJrkH/YnR7F43CR4mAnC/D0jxPX2jknm8eJ5vBUh6kxwT/zRzImZg4B1IvbQtHSkdPeCPAP+r1jobWPrEZT0HrH1JG7esFYx8eGE2QGuQd3hH4MD1klv1i3nDd8dVD/ACpQBT8j2vudYV+AAP8AMkvpmeA/Q/aZZKj1H1EegZik8ppCRzH/AKhHo1FjK/jDLIxSWTvJR7KXCvwwGzFwXO23jGjcc4WisqkTRU00pSZaUhM1ZBLFVw7WL+0D5GA1SB3TRKSP0rDxllW4enA1UkbiYk+9/YwN+I6SMQmsP+9J9Whhw2jrUz5ZVToCQQSpCgWD3Iixj8yrM+cuXSmZLzWWA72HnrFAPg4H/Ili4fM9v9TGo4Wo5J2vycm5+sZjTY7NlTU9tJCMpLi4VcEaG41hml8ZJkZ88sqQU3KVXAIsWOuvOIGulUwToXGsSSFDMn5DrqYXKbHwpEpaLhXdTz05DeLy8a7JXeADAlIYElvt1ihxm6jw5tAulzdmR39dXd7whcU8ZTVzOzkqKEJDFmBUdy/J7W5RVoOIpqJayCsEfrFjZ7OLwVqRWerdRHMya4/Lr4QA4Qx7/KpkzSGU+RYBYBQ6Qfy9T0GsEcy1C2vkYklKsHfWK0sgP0PJusdU5DDTXrAWyq2+sQYmsCVMPJCvoYkTcbQF4omAUs0uLIIB66RBmnw/yiqzqLJAN41/DMUkzSRLmIWRqAq48RrC5ScFJ7OWEzshyjMANSwfrFHinhlNFJNZJmHt5PeBIsejDYwGgj+3joWDtAvC8TRNlSl2BWhKsu4zB26QQQqA67ToPWPvpHBN/wCIr4hXSpCc8xaUpAcu3sNy8Bayvyj7mY7X6QoVHxDp0qACFlJbvFg4O4EHsLxeXUozylEgaizpOtxBWKfG+oBr0gEFpQFv+ZUBfh8xrJezEn20i78YC+IKvokajqYF8CTwipStSglIBuYDZOMKrLh5PVPusR6FzjriGRMw9SZawVOjzZQePRqLFX4toSZtPYZuxSE6C7qLwn0MmVM/7RyoBgxIa+pMbxi1MhSUhXYl06rA9ukKFdw+hIUiXLkAlPzAc/KMslHBcNSZyT2ix30lgssxLHy2gtxXRTjPmplTpqEhThCZigGKQWZ21v8A/wBRfk4b2ckhMtOZP/eBTEbuGHP6R0gCYlMycCCsaggKcWJN39eUUUuFuHO2yz6olRUHudfF7k7Q5YlwRTzpJCHQcrBViABdiG0gZU4UmolplHuhIsQWYal23jheATE08tEqomoZSlFQXcizAu9hAKnDImUq5kmaO6hQUC9w+4a+l/OD2KViZufIoZ0MFAZh3XbKoktvAmoQ8/s8+dZSFKUdVOL5lWexj5PkNMmaFykhgxBS1je8A14JWyKSTJROQSoubS87d4sSQDB6pxqnmKVIMtWcWGaSSi4sXZmvCvhuMgoKu6GtlAJbpzu14MS8ZMyUVd0KVrlBblYm8BR4Wp00yJyD2QzzlLAWW1sCOltNnhglV4CQTkU5PyzOXKKZw0zZKUpOQnKVKCQSwGgfchrn0ilj0pMunnFIClJSSkqQHe2ltYCTEOJJMksc5W2ZknN6k2EWcJ4lp5vdSohQ/KoNvzZifOBfBPDclUoTKgFUxb90mwToPGCWJ8BU6gpUtSkFuhHnZ4gKyq0kOpC0eOU/QloD8TEqp5koOFL7o5AnR4oYHIzSEBa1ZkFUsntFByhRTmDnQwH4qBlSj3ypQUMpzE2ffmRpFDDh1bXdrLl9nJEogJz3JsPm1t4RYVQ1VRLnSq2ZL7NTpSEJY62ckmAWH4hMmywQe+dQklIuAbMRfKRd94Z5M8hKQWzrAASC/qQS/iYCliFTMlGXTSqhElSQls6MxygMBqz21g/hRm5QJrFYF1I+VXJTah+ULNfQdolM2WprKzKmKL5U735RNhU1M5MsyZq1SyLLExQcCzAWtygGnMbsTrGU4zIm1eKVMuYoiUhkJc2CWsR1e/lDpOw6Z+Ra/m3mr052N/CF+ulrTMmmWB2pUB3jmZtwTrziCCj+Hc/KM1UClOgY38YGYZT1VHVqRLUwIKFKGhCQ6Qx5c+phooZdeuRLImoTMzkL7tiALb28omraArWAshSx8xTYePlFUh45w3MqlqmzVuvR/PdvGKcngcptnB9fSNCPDkosoIXe9lka+cfE4AgKbJMJ/wD2H1gjKajBznKFJLgse84t5R6NXPCEpIzGWX5549Go1DLVd5Kby9Pzb32vYQIxSuloYLTJZYPeewI0BDPf7QRTMcErMsIbud4sQHuXFvJ4xvHeIQahZd05iBqzRhkwVFQ0tl9m9yezLBZH5fC/mxiTAZ/b1SKZIA7TvrJ/KhGpS35jo8K8utC776Qf+H9UBikon8yFofqb/b3iqOYj2kmYZUz8O7oVsRsx0irUTZkqVMmkJKA2ZSCCO+oJBtvcWh04/wALE+SMymCSCBzJIv5C8K/xKxRPZyKSUwSUpmrYAW/ILb5g/kIBPlKOYziCthcmxB/S3g49IM1Esd7QgkAkNZxf2gNSrKQRqDrFbFc+UlKu6bqF7kWc+UENuHUUtFCufnYmaUoUr8+VJceZBbmYI8KgzWM+egJDFIAAsXaza668oR6TjJKaRNHNpxMEtedCircqcuLNYqYh9rRwOLpXaoKab5cgAzu7KdybX/eA03CcWlf5tTIzgZVNLGZgW1HUg/aJcXutnUAA5BuFDTbnGM1k9SlrmEspSionqS5PvDjwbU1M0FL55aQ6iq5YXYHXygGmuRUTcq6af2aUWy5Qwb9T6xZrq+uC0pCZa5RSCoksdA/mH0gWqtZLo8Xu4PMAA+8dTcQmTEuoknulTADTQgbfxAXlV0uVJBWrIm4uH03fxcwi8bcQyJyRLlLzXFwgjTXUQu8V46ubUFBWShCsoHnc8tYEdoHv9PaA1vgPDUVlLN/KpEyx2YoAA57Qy8KYIgozghnIcEknzOnhAb4HXpZ5/wDyt6IFveHTDqhKZU1YIZKlk+V/pEGY4jxsBUTpakBUkKUkW/KTd/t4wZpuI5SkymKVLmKysj8otryaMfqJ1youSok26xyirKO9oYo/QL5g5UE5XKrtcczyaFfF6t5ilggpFgU6nUu+nIPzj5wRXrrJSkTEpmI+VeYXLMUkttZr8hBfiSl/x6QolhBWpTICgyWzdOhgAuE4koE2UoM4R38ofcWZ4M4YoqUtSEZsozNqdbgdYQadVQhYMzNLQFALa5AJbunQ6xtOE0CJKQlAIHM3JO5J5wCt2MyeEFKlScjF3AC21Ck6s/hpF/CpMxIKJqkTFBzmSnKGJ0Z9oOTqeWsuUh+cBcew1eVWUd0hsyRcdW6QFeqQykTFhPZozApBLqJsCw5R6K2DU6pKEiZ+MoOGB2JcBubXJJj7FjUI/HvF04oNOAgh+8uWbHdgSPAmMxKiVlyD05R6uqEqLmYuZcmL+D4KZkpU5RISkOgBu8wLudmIHrGWXqSYUqAJ7qoJS66ZJmyZ0vWWsFvAv9IEBL+XOLFPPKnlqN2sebRRsGIcdS5yTNAJQAltHcgEhn1ckeUI06pM9appDFZDD/VIYeusLqahQSJbuFF/Dn/esEpdU5t8mni30EAQUpzbQXitVzSU20domx7iCUmmlyJcplg5lzFfMpRDMG0TAWmmnswfXzgICO9DXgvCRqEpmKWEI5M6jyIuzPC7htKJsxAJZLkq8Bt0jQMLq8qcoASkEJAgPS+EadLZgpbfqNiebD7vDVwv+HOCEgJCkkMBZ23EDncFz0i3hM8onS3P5mJOvKAzqXVVkgKmTJU0y+0KSsJyBztcMD10h0KzMoZOeWULmFSlOSVWcJVtY6toQ0aRW0MubLVLmJCkKsUnQ/z1hSx1CUzBLQGTLSEgeTxFY3jXB1RLUVy/xUakJHeHiN/KApzAkFweTM3QvG46D9hC3jWCpqFIICc4VctqnrziovfCisMminBnUqY6ORGUB+t4OV4NPhdaM3ezLGbqrKk+7x7hjBchlpEwqQNU5MoTluEjeB3HWID/AAalL3NVlbo+b7RBjk5TXeKFTUuQCd39InrJ4cjYawLmTgSWEB+k/hfLSKCSEjUZlnclSiXPkw8oYZ+HpnTCFaBJFrEOzN7wqfB+oC8PRe4t6EiH2TKDlW+nkP5gobV8PSVCWClkyyFBI0LFwD0e8XZ6wkOSAPr/ADHGL1yZKHVuQlIGqlHRIgfTIWpeeaq/5UbJ/c9TAXCWD6c44k1TxTxmrMuWpThgk6wPw2eCpn/K/mIqCU6XlVZspvpcnd4+RKqd3Y9Go3i/JU6Uym8tYacCxEf4cyVmGbTK1yFHUe79QIC4jIIW7MFd5L8nIbltFjCJVieRAH98owwuGWXtt/fWOB3r/KsXFtd7ftF1cwG2radY+KlhQdhb9ooohZN1WT++rRZ7cs4DJ5mLkvDk66lt/Bo4XTfqKT4/sYALWTMwfkQxghKTlQGuGiliWoAvcX5RdmJZKeTbfWICXC0v/tFDW33Jg3iNWZctKhsQ/rAjhk/hqP8AtuYs42t0hO5UAPO0UN2H1wWnY5uv92idc5rb/lPNvvAXD5eRgLbM8X69Lizu20BrlJPzoSr9QB9oRMQqApa1G7m38QT4bxZ8OKlWUjMi/Pb6wvITbN0tu0RXNVUZJai9+f2gdQVLpBB1S4tFHiqcUyVCXmKAQCTqx+z/AFjnCJjJljawio0D4f4126ZoIA7IJCjzUQrN9BGf8ezyKVQFyuaFa6FlfaGf4O0jy64n5VTyjxyu5/8ANH3jLhUiinksoy2Whv0p182iDAZqm/fn4xXQC8WqpF7xXlawG5/Ame9NPT+lYt4h41emU6QecZB8GR2VHUTWsSSB/wAg/eNepfkTZrC3K0FAcel5qiS/yoJU3Vmf0iWYss42ibEB+J/eUVJMzvERUUcYw/8AypE1CVHvJIBcBjs++rQDwCcSUn/UaHeGqXJUonu5U7lrmEfhesSqbNSn8kxaW5DMcvsRAPNHvHoqyJxS/KPRqN4s24jwZE7DkKlgdrJmE21CSDmS3iAR4GE7DaZpQIAOY+FufjDjMm/8OJnf+caWCQQXSQTfaFSbU5UWvqwNvD/pGGEM+nV+UFQOw2MfZSFIBChrYHrFaVNWu75U7qNnjs1gCSEOWZ1n7eMUXpqlAlncEj3j6mfmfMD/AEx8l1l2JZ/lPuHjibWEFiOWmnjADsXSzMGSCPHxiRCTkiPGVWLvt9onmJaVcbc4gvcMTO6RYX5npBVaCuplp2Dk+n7tC3wpVkLKPMN7w4YLLzTypTaZXa/PXyigqlrBVjsr7GLadL6evmItKocws0V00xl/KoAfpJcfuII5pq8CWqW/c7TP1JCWZvGJjUFQ0ypGn8xSlUayc6UpPU636cos/wCHOUfxEoUNnKh7NeCqGPoCqWYxfKASrqCC3hAeiqcssAnax2fxhtxWSDJUgWdO2zXtGYYniQlhTBKSRonc8yNAYDU/hdxDIFIpCZn4omTFrSJcxZ7yixZKeQEccWce0pkrlipcrdKiJUxLBmyh0+sY7g2JTac55KylR3DaEQMrFOolRd7+usQeqT7RDKd2MSTYsYDJ7SfKQL55iEt0KgD7QG7cLYTMlYcmUlPfKUOB/urMr2J9I0anHdHgPpGZ8TcRTqOZTIpwFFaiVJLtlsLt4xCj4wgNnkKBuFPsQbBN7hr3gp9xKQO1zX0G9vSKKktNGzwH4c46l4gtaUJUky05i6WcEta5doN1JcgxRczlQZ9YTsRw6XTViFoIAnJPd0cp394cJcsEeELfGiT21OofIMyT42P0gjqZPSm/yx6EnjPFQ6ZIXlUbqN9NgOUejUaiOomBEkoCyc6gLGwIBu3Ju7CZ2U0l0iWOrafaCwllKEoDgJLmz+T7DxitNlFN0jMNWe3iCIwyqf8Aw5nVNWSNTygZUzsxsGT+Ufc8zBCszrP4lk7ZRYeP7xSqpQAseti8UEJEvtJKC72b0s8SyZgIKF+R3itgkzulHK/kddouzwkgnf8AmADYrLDgOpVwLxfrk5ZW5LRSUvNMSDpmceUWuIFtLbeAB4ZOKJiToxD+G/tGpYMjuv4EdQbxk9N8wd42LBCBKQ4/KPpAF6Wad4mPeYXAiFF+gj1TN7NJVyuX+3nBEdLUgpJT+Vak+aVRYTUFQ1L9YD8NLOWYgEnvZnJ/Vr7gwUnSSm4grxcveMbxWQUzVgknvG/R7exEbEZwufrGV8Tf/UzT/t/7REAaWm/SI5yQ8dJLR6oEBApi0MXw5kg18h9At78xd4XQnZn6c40bhLh4U8yTMWe+ylEbDukgQDJUzO2xNZOkpKUcxo6vcwzVuEU8/KZspCykEAte+sK3CtPmmTJhvmWSYbVpFmiirhmFSKaelUmWlBUMhVzB5+cH6hB9YB1kk/MDd3F9Gg5LqStCVAOCNzodx5RR2ZpSH1a7fX2gVxfUoEkLcEIOYHYMkn6QYli3vCv8TpuWhLBnWlJ6ZnH1iUZVidJnPadoHWS5Op3dumnhHoiq5faKloUGASo+pG20eixqL8yYsE51nMp3QbqIBYknYPESVFiwDcoIYxIA7xPeOgGgFz/EDgq0RlVmrILukt5H6kGAVTNBKm7u8G619B7J+8VMZwnsJUta/nmOSNCA1h/ecBUlS1C6S38x9RnJufoYmkl0DTTaOlLF2EA6/DzhiSs55wClLfIFXZKfu8BvinhSJE1HZgJSp3GzjRoLS8alyKeVMBUlaZYQghLB1XVbc216QkcV40upWMyipKQyXs/WAF0SO+l91AeTxr9GLAD+2jH6eblUFakEFvAxreG1SMqSSEkpBZRZnHOIDCNoo4qp2lk9T4DT3+kdTq9KRYhROgB9y20DA7lRUCSXN2+sUewz8OeL2WCnwILj6e8MPaFmVCKmrKklSdUKzA9QfpDZQ1aJyBMllrXGhB5QEtQmx6RlvFM16mYNnHn3RGqTNDmsIybHVCZUTVAgjMwO1gBCgbO0tEmgu0elynID67eAjuXLtfSIJ+HpKV1UvMzO99LAmHo4urLTrCSSUuxtddm/vKEKTVqlLzoCSQ4DhxcQw4PiKpuQzP1gDKlgAGFvC8Uanw/QiXKQDqznzJMS1a7a6RcllwG05QLxAFiBv7RUFJRcAEa+UfJSpklXdSVIJcpHPmOsUMLnlSUau0MVKOkKr5JrEK/WDyKVP9Gha+JqyKJmPemJtobOXh1QwhD+Lc9kSConKM5KRuWAB94yrLkIWxWdwySS24j0Q0+IpRYqVMS7t9L/AKv2j0aiwxYrVJmJTl1FjA4ILAaGOpZLFKwzet7gv/d4+1FQG9n9ojLmVKcjci4H7+OkU+LFrUmWVkEgsz6WdvGJKQ6ly/NifcbxzxBUBUoAXILkkN0YvAC6cjKI5SoXjmjDpZ2PPeLMqQ5AG7e8ATxxA/x0gflbp/fGFWpb2EO1fSqVLUBpc6jbQaXhMrUMrlAQJSXbfQWjSMJlgoQFXIF3jPcPS8xL3GZL32e8aRRDvWDC9umo+sICcqSlIsG6xUr5gCSW2tcfaLU07aQFxmbZmdyB66xQNwdAyFtyfqYM4HIYqZSgw2Lb6GBlGpnsw2G1w0GcCDOen3iD2MpSmVMUokkJLOSdozOWlk76xoPF01qeYL3DesIEhVukKPqFMQTf/p/MSFdhEa9YnlpcawFeenkIYcICxJQNE3mJdrgm59oBzS12eGnCpssSUS5l0hIAJsytj4XgNbwxDofoIq4gm0WMEP4PPr4D+YhxHQtFArAZv4f/ACrUk+v7GGqjmWcQjcPTPxaiX1Cx9DDxh+hHQGFF4L3jOfiygzZ8tAcpEsu2xUoF/aNHmnuWjMPiPPWmqCUZQZ0kBJJa4LEDxb3iDO6nDznyJBDO5bXlbYCPRZqVLzjULQMqikk77x9ixqJ6qcVrLd1Av59YqzJp8hpEilgDT5rxVluo5bB2vEZXpTqTlBtrqwD+MRVk9QkKll7kcm19YtL/APti2XdwQrYOGcEx1idIUy3UEpJ/K2nm9oBdoLGDeDIHaFSg4QlwOuggJIUQuzQzYFTP2qrZQm5O17ecBKjE2ABTckAOLWPLYQn4ov8AEV4kt4n6Q9rQkAFYdRDly/tzhCxN+0U3M3iDrDVfiAjbdvKHnAFOSCST6sOUJWCW7Qm3dAHRyH9oc+GlnOt2ZIHqdIoO1K4AVrrXlA1v4X2gvNW8BJ6nUogDNYXPI6esByElKik6v9oPYQjXwH1heknNMIe+p8YZcPUyTAC+I1Bf4b3Idt32hCSspcbQ38R1SAJpYlbgJOm1/GEwa3hRYo09pMu4a/oI9KWYtYKWWtYLZUtfraKEotcwHU1TNzgzRzwVJJDsXKToWgEhbqD6Pfwg2nIkg6sWI0frAbVw6t6VCmAzAm2kQVi7PF3CpQFNLSNAgM0C8QBvdooXcNqGrXynvDLme19iPGNCwm/mIyuvBSsMS5uPI6xqPD03OmUrmPtcesQGJKLERmXxYlAKplqYMFpch2uk3jU5aWMIPxcpvw5N2dZDc8wFvWAy9cyZ2bSr5i7pFz56NHo7patfbZJiWIBBUN8ukeixqKtZYNEEgPZxcR8mT7q3aJMOPed9Bbp7axlBLDVJlKdTGymA1JPN7x7HZ7y0uQ4AzeN9esROSrulhsSNIp1skkMFPu8VFFSE7O8GsKqSlJFxmOXNqxtAWXJI/v1glTzCEZALKN7+AiA5NlIDOc6lAkh7BtDbSEjESM6oYzXEhQVlciwAZv4EK+IH8QxRawViog/mDXsPGHvC5ISj8P8A8Wx8OkZ5hSSV26+XWNA4clNJF7uTfxgLypYZhrvCtiIU6lJ0BuzC8M9QGBUdYTcTmlClsQCshxqdttoC3gcxSklXWGqjDo8/eAWDU34SWsGeD1BZJ8YBL4mWO1U6nuWu7ftAVPKCXFKAJiyXcqJB/u8CpadCYgu4eHTNZgUDNfduUUSDuc0fZa9et/raPuXwvAT0qACFNozwVpUIMs57MofyfCBcqWVK5t/bwTlpcFgDa3lrFG2YGv8A4SSde59yIH4kX0iXAJyU0Mhgwylhv8xjitLs0AjcUIPaJSApkpCiQHFyY0Lgyb/w0hR/t2hC4prSmepKdMqB4c/reHLgkvRym2ceijBT3MN4QvjCqZ2NMUJzd9Wbuk6JezeEaIBCd8U1FFJLmJJBRNDEdQRfppEGMUdfOSkd0MP9buX38I+ROmelTuPRgxePsajUAZM0L0teCOFoU6iALbnxgNIlqGX0/gw101AoJzNY6X9f71jLLrtBm7w5OEhucUpqTmJ0B0EEZZO9gLn7/wB6xRqc5Jyp9T9IqKk6SzmzCLKKYMjMd722fmIkpaSYSM48BtBaqw8pDnlz0gA1fLlyFkFQWQwBGl9usLNaxWVczDZPoks3Vn1hZrqYBWtn1iCLDASvVmHtGlYLJ/DSAXsD6h4zOnQM1tI1HCZxQlLIK+4nTaw1ii4ui5wgYsJZVMUc2YKIFnuDoY0KbW27yCgs97xl1ZUBS1scocljdy9z6wDvhctpSG3AgrL1A0/aAJq1ykyyUhSGGmtxrDJSzyQnKi26iwbr1gM/42SBNmbOxgHJIYDSDXxHllNUw0yJ+pgNKyhAPnEVIJoSlYYEkN4RUC2EdGY7E6E3HkP75x9FONb2+kEFeGJZUFnfVnZ7fuYNSqbICVfl2sX6dYCYJPTLuzi/jeCa6kKYKfY/v/dYo17hejTMo5JU47pYaaKMV6qVlLPvEOB1s2TTyUFLgpNtFDvEh/KLNdVJKX3On7QGd8RzSqomtoC2n+o+8aFwCh6QAs+ZQP1t6xm9bLCpy++HzkqGhZJOh06Q9cL1ARR9w/nUQXNvCCtIKmSDuRC3x9S58OnXullvqxSYNSjmly7/AJU/SK3EMsGiqc2gkrfySYgwftzayVDkwBFukej6mnAHdPmLH38I9Go1ASoSUKbKQXYBm18RD1TUq0yUpINhci5ve0EMD4RmKPaT0urYHUMOW0HFYZkPylud4yyTa3DlpcFJ0cAF/WBiaKaguxKN+nhGlf4iFBlAHlaIpmEpU4SSH8Df0+8ApJlqypOU6WeOKiSVpOZ35eG0NFRgkxKbALHIa68oHLkFHzII3LhttIqAS8ORk7rv136CFrEsCWSVOydGe8PHY62d9COu8dLorH5SW306ecBniMPCBo/n/PWNBwipSyLhLIAILhmGhgYKUZw7DoQXYcmMW5xSlBYZsyWSoWAfUKgOOJ8ZQmUsJUklQsxBN+TbRnMqkNtwbv7/AHhvosJAclOZQIJtY3+XwaLC6ZCibJAKj3Q4CQ2gJgPYFiKVyhKX8yGyqAuQNIdJc+UUAlSU23I22aM/qMDAU6FtyLln5OIv4NNACZTd42OZ2bdzAUuJKU1FQsgFTFgzMWGgeFyrpgtSUJs1iCNCDfzh4qpLLIGUpYh0kt5PFU4fKZ3Y6uC/npAKi8K7gAVo/wDT4R1hVElUpQKmL2528oaFUCXDXJ3Ymw++v7xJR4YJagsBOZ/m2fTRmd4BapKHL3SNdCA9oZuHuHFmdLUq8sEFQcOwOnhzjy6ZQUFWKuZsOukXpOLzdQMqmZrf1+UA91eKSpXeZKi0KlRjCVzs6sqUjROg/mF2rkrnnMpVybAkvysB9IqIwlSSAQAzuT7e4gKFcrMtamspZLh9CTcC0P8AwPKz0yEOcuchSuQteEmvJDywLcwLm17xo3wyqEmlmJJOULJSSkh3Sm9gesBosmjYBjZh9IocWkIoanNf8JafF0s3vF+TXIyjvo05gfWFL4h4qldMuSlSVKUU2BGj300iKyDDpfZhySx2UxHK31j0MNFJIupJvYvsQNunSPRqNRrgmvp9ojExycybRVptYlWbmMso/wDGJUe6w6tEM6jBPdPjpHNVMN7n16xyPlEBap6CY42T+qLU6ZKSQg/iPqABbrf6QIr5ymAzFuTlot0hvAVcVw2SQ8qRc8l5W6tpC/O4cnhBygqcvdiQYdidY9TH++cBnC8PUCO1SUm9zt16jpECqc7F9wze8agpIUjvX8bwh16AFqYCzxUDFyS12y9Ov0MU5lDbvAN0sdYMSvmT5fWI5/yHxP1gqmumTo5LBthERw/KrO/0L9CP7pBAnu+Rj01R+n0MEUuzIbLlLXZtDvHMqmJJJYE9G8m0YRfmH8MHpFKqUbeUB3Op72JAG9m/iIpaGVla768/7zi2ofL5RHOspTcjBVOqkhwCVX6cg1xHNPSKS+46hjbpHU82HiImKrHw+wgOES05nSOrveJqzvIA1VzGu1i2sdrDFLcz9IrzD3xAcU2Glw5zAMcp5jbrDRQV65eXs0EbM5y9bNaPmBJBSSRe94MUm8ALrRU1DhRQhPJh6PFeVw4AoEqKjzZv5hnlC/l947KQ0BVocJTYZR5udtY9BKkGv95R6MZcmvjGXJp1O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data:image/jpeg;base64,/9j/4AAQSkZJRgABAQAAAQABAAD/2wCEAAkGBxQTEhUUExQWFhUXGR4YGBgYGBoaHRocGhodHBwXGhwcHSggGxwlHBwdITEhJSkrLi4uFx8zODMsNygtLiwBCgoKDQ0NDwwMDysZFBkrKywsLi4rLDgrLCsrNDg3LDArKys4KysrLCwrNywrKywrKysrKysrKywrKysrLCsrK//AABEIAOoA1wMBIgACEQEDEQH/xAAcAAACAwEBAQEAAAAAAAAAAAAFBgMEBwIAAQj/xABDEAABAgQEAwYEBgIAAwYHAAABAhEAAwQhBRIxQQZRYRMicYGRoQcyscEjQlLR4fAUYiRy8TNDkqKywhUlNFNjc4L/xAAWAQEBAQAAAAAAAAAAAAAAAAAAAQL/xAAaEQEBAAIDAAAAAAAAAAAAAAAAAQISAxEh/9oADAMBAAIRAxEAPwCvx3j1TRV5k085aUEJ7hOYX1PegZgHEU6atfaZFMQzpF77sekS/F8f/Nk63lyz7qhd4WPfmeMEaXhOKgT0DsEFZV3VDusffnATG6qj/wAppiJyFGYc2UpKX3Z2LRPgB/4qnc/ns/pALjbL/nTNss0iKHLDZNKqYnsp6wczgLln0cPDVKnolS5ie0cq0Z9R5RnPDxCpktiNdy2xjRMPDom2T8t7k87wBGgQ6Eh9B09o7JKVAnMA9y31itSgZEONuf0jpAGcDKo6/mP7wBtEwKuCkiKtKU99ggd4jloY9QUQlJCUvcknf63iKimlSFvbvK1R/sYgupHJ/Iv9Y+FWt79RHAUk3OUH0j6puvkYCNQv+xaPIWWNzrzjlSv6REdOgNdrnkYC4B/XjmcB0NuceT5ekRVUxkqNtDt0gMZwNlYhdmM1R6fMY22mYD8vlGIcJLJrkH/YnR7F43CR4mAnC/D0jxPX2jknm8eJ5vBUh6kxwT/zRzImZg4B1IvbQtHSkdPeCPAP+r1jobWPrEZT0HrH1JG7esFYx8eGE2QGuQd3hH4MD1klv1i3nDd8dVD/ACpQBT8j2vudYV+AAP8AMkvpmeA/Q/aZZKj1H1EegZik8ppCRzH/AKhHo1FjK/jDLIxSWTvJR7KXCvwwGzFwXO23jGjcc4WisqkTRU00pSZaUhM1ZBLFVw7WL+0D5GA1SB3TRKSP0rDxllW4enA1UkbiYk+9/YwN+I6SMQmsP+9J9Whhw2jrUz5ZVToCQQSpCgWD3Iixj8yrM+cuXSmZLzWWA72HnrFAPg4H/Ili4fM9v9TGo4Wo5J2vycm5+sZjTY7NlTU9tJCMpLi4VcEaG41hml8ZJkZ88sqQU3KVXAIsWOuvOIGulUwToXGsSSFDMn5DrqYXKbHwpEpaLhXdTz05DeLy8a7JXeADAlIYElvt1ihxm6jw5tAulzdmR39dXd7whcU8ZTVzOzkqKEJDFmBUdy/J7W5RVoOIpqJayCsEfrFjZ7OLwVqRWerdRHMya4/Lr4QA4Qx7/KpkzSGU+RYBYBQ6Qfy9T0GsEcy1C2vkYklKsHfWK0sgP0PJusdU5DDTXrAWyq2+sQYmsCVMPJCvoYkTcbQF4omAUs0uLIIB66RBmnw/yiqzqLJAN41/DMUkzSRLmIWRqAq48RrC5ScFJ7OWEzshyjMANSwfrFHinhlNFJNZJmHt5PeBIsejDYwGgj+3joWDtAvC8TRNlSl2BWhKsu4zB26QQQqA67ToPWPvpHBN/wCIr4hXSpCc8xaUpAcu3sNy8Bayvyj7mY7X6QoVHxDp0qACFlJbvFg4O4EHsLxeXUozylEgaizpOtxBWKfG+oBr0gEFpQFv+ZUBfh8xrJezEn20i78YC+IKvokajqYF8CTwipStSglIBuYDZOMKrLh5PVPusR6FzjriGRMw9SZawVOjzZQePRqLFX4toSZtPYZuxSE6C7qLwn0MmVM/7RyoBgxIa+pMbxi1MhSUhXYl06rA9ukKFdw+hIUiXLkAlPzAc/KMslHBcNSZyT2ix30lgssxLHy2gtxXRTjPmplTpqEhThCZigGKQWZ21v8A/wBRfk4b2ckhMtOZP/eBTEbuGHP6R0gCYlMycCCsaggKcWJN39eUUUuFuHO2yz6olRUHudfF7k7Q5YlwRTzpJCHQcrBViABdiG0gZU4UmolplHuhIsQWYal23jheATE08tEqomoZSlFQXcizAu9hAKnDImUq5kmaO6hQUC9w+4a+l/OD2KViZufIoZ0MFAZh3XbKoktvAmoQ8/s8+dZSFKUdVOL5lWexj5PkNMmaFykhgxBS1je8A14JWyKSTJROQSoubS87d4sSQDB6pxqnmKVIMtWcWGaSSi4sXZmvCvhuMgoKu6GtlAJbpzu14MS8ZMyUVd0KVrlBblYm8BR4Wp00yJyD2QzzlLAWW1sCOltNnhglV4CQTkU5PyzOXKKZw0zZKUpOQnKVKCQSwGgfchrn0ilj0pMunnFIClJSSkqQHe2ltYCTEOJJMksc5W2ZknN6k2EWcJ4lp5vdSohQ/KoNvzZifOBfBPDclUoTKgFUxb90mwToPGCWJ8BU6gpUtSkFuhHnZ4gKyq0kOpC0eOU/QloD8TEqp5koOFL7o5AnR4oYHIzSEBa1ZkFUsntFByhRTmDnQwH4qBlSj3ypQUMpzE2ffmRpFDDh1bXdrLl9nJEogJz3JsPm1t4RYVQ1VRLnSq2ZL7NTpSEJY62ckmAWH4hMmywQe+dQklIuAbMRfKRd94Z5M8hKQWzrAASC/qQS/iYCliFTMlGXTSqhElSQls6MxygMBqz21g/hRm5QJrFYF1I+VXJTah+ULNfQdolM2WprKzKmKL5U735RNhU1M5MsyZq1SyLLExQcCzAWtygGnMbsTrGU4zIm1eKVMuYoiUhkJc2CWsR1e/lDpOw6Z+Ra/m3mr052N/CF+ulrTMmmWB2pUB3jmZtwTrziCCj+Hc/KM1UClOgY38YGYZT1VHVqRLUwIKFKGhCQ6Qx5c+phooZdeuRLImoTMzkL7tiALb28omraArWAshSx8xTYePlFUh45w3MqlqmzVuvR/PdvGKcngcptnB9fSNCPDkosoIXe9lka+cfE4AgKbJMJ/wD2H1gjKajBznKFJLgse84t5R6NXPCEpIzGWX5549Go1DLVd5Kby9Pzb32vYQIxSuloYLTJZYPeewI0BDPf7QRTMcErMsIbud4sQHuXFvJ4xvHeIQahZd05iBqzRhkwVFQ0tl9m9yezLBZH5fC/mxiTAZ/b1SKZIA7TvrJ/KhGpS35jo8K8utC776Qf+H9UBikon8yFofqb/b3iqOYj2kmYZUz8O7oVsRsx0irUTZkqVMmkJKA2ZSCCO+oJBtvcWh04/wALE+SMymCSCBzJIv5C8K/xKxRPZyKSUwSUpmrYAW/ILb5g/kIBPlKOYziCthcmxB/S3g49IM1Esd7QgkAkNZxf2gNSrKQRqDrFbFc+UlKu6bqF7kWc+UENuHUUtFCufnYmaUoUr8+VJceZBbmYI8KgzWM+egJDFIAAsXaza668oR6TjJKaRNHNpxMEtedCircqcuLNYqYh9rRwOLpXaoKab5cgAzu7KdybX/eA03CcWlf5tTIzgZVNLGZgW1HUg/aJcXutnUAA5BuFDTbnGM1k9SlrmEspSionqS5PvDjwbU1M0FL55aQ6iq5YXYHXygGmuRUTcq6af2aUWy5Qwb9T6xZrq+uC0pCZa5RSCoksdA/mH0gWqtZLo8Xu4PMAA+8dTcQmTEuoknulTADTQgbfxAXlV0uVJBWrIm4uH03fxcwi8bcQyJyRLlLzXFwgjTXUQu8V46ubUFBWShCsoHnc8tYEdoHv9PaA1vgPDUVlLN/KpEyx2YoAA57Qy8KYIgozghnIcEknzOnhAb4HXpZ5/wDyt6IFveHTDqhKZU1YIZKlk+V/pEGY4jxsBUTpakBUkKUkW/KTd/t4wZpuI5SkymKVLmKysj8otryaMfqJ1youSok26xyirKO9oYo/QL5g5UE5XKrtcczyaFfF6t5ilggpFgU6nUu+nIPzj5wRXrrJSkTEpmI+VeYXLMUkttZr8hBfiSl/x6QolhBWpTICgyWzdOhgAuE4koE2UoM4R38ofcWZ4M4YoqUtSEZsozNqdbgdYQadVQhYMzNLQFALa5AJbunQ6xtOE0CJKQlAIHM3JO5J5wCt2MyeEFKlScjF3AC21Ck6s/hpF/CpMxIKJqkTFBzmSnKGJ0Z9oOTqeWsuUh+cBcew1eVWUd0hsyRcdW6QFeqQykTFhPZozApBLqJsCw5R6K2DU6pKEiZ+MoOGB2JcBubXJJj7FjUI/HvF04oNOAgh+8uWbHdgSPAmMxKiVlyD05R6uqEqLmYuZcmL+D4KZkpU5RISkOgBu8wLudmIHrGWXqSYUqAJ7qoJS66ZJmyZ0vWWsFvAv9IEBL+XOLFPPKnlqN2sebRRsGIcdS5yTNAJQAltHcgEhn1ckeUI06pM9appDFZDD/VIYeusLqahQSJbuFF/Dn/esEpdU5t8mni30EAQUpzbQXitVzSU20domx7iCUmmlyJcplg5lzFfMpRDMG0TAWmmnswfXzgICO9DXgvCRqEpmKWEI5M6jyIuzPC7htKJsxAJZLkq8Bt0jQMLq8qcoASkEJAgPS+EadLZgpbfqNiebD7vDVwv+HOCEgJCkkMBZ23EDncFz0i3hM8onS3P5mJOvKAzqXVVkgKmTJU0y+0KSsJyBztcMD10h0KzMoZOeWULmFSlOSVWcJVtY6toQ0aRW0MubLVLmJCkKsUnQ/z1hSx1CUzBLQGTLSEgeTxFY3jXB1RLUVy/xUakJHeHiN/KApzAkFweTM3QvG46D9hC3jWCpqFIICc4VctqnrziovfCisMminBnUqY6ORGUB+t4OV4NPhdaM3ezLGbqrKk+7x7hjBchlpEwqQNU5MoTluEjeB3HWID/AAalL3NVlbo+b7RBjk5TXeKFTUuQCd39InrJ4cjYawLmTgSWEB+k/hfLSKCSEjUZlnclSiXPkw8oYZ+HpnTCFaBJFrEOzN7wqfB+oC8PRe4t6EiH2TKDlW+nkP5gobV8PSVCWClkyyFBI0LFwD0e8XZ6wkOSAPr/ADHGL1yZKHVuQlIGqlHRIgfTIWpeeaq/5UbJ/c9TAXCWD6c44k1TxTxmrMuWpThgk6wPw2eCpn/K/mIqCU6XlVZspvpcnd4+RKqd3Y9Go3i/JU6Uym8tYacCxEf4cyVmGbTK1yFHUe79QIC4jIIW7MFd5L8nIbltFjCJVieRAH98owwuGWXtt/fWOB3r/KsXFtd7ftF1cwG2radY+KlhQdhb9ooohZN1WT++rRZ7cs4DJ5mLkvDk66lt/Bo4XTfqKT4/sYALWTMwfkQxghKTlQGuGiliWoAvcX5RdmJZKeTbfWICXC0v/tFDW33Jg3iNWZctKhsQ/rAjhk/hqP8AtuYs42t0hO5UAPO0UN2H1wWnY5uv92idc5rb/lPNvvAXD5eRgLbM8X69Lizu20BrlJPzoSr9QB9oRMQqApa1G7m38QT4bxZ8OKlWUjMi/Pb6wvITbN0tu0RXNVUZJai9+f2gdQVLpBB1S4tFHiqcUyVCXmKAQCTqx+z/AFjnCJjJljawio0D4f4126ZoIA7IJCjzUQrN9BGf8ezyKVQFyuaFa6FlfaGf4O0jy64n5VTyjxyu5/8ANH3jLhUiinksoy2Whv0p182iDAZqm/fn4xXQC8WqpF7xXlawG5/Ame9NPT+lYt4h41emU6QecZB8GR2VHUTWsSSB/wAg/eNepfkTZrC3K0FAcel5qiS/yoJU3Vmf0iWYss42ibEB+J/eUVJMzvERUUcYw/8AypE1CVHvJIBcBjs++rQDwCcSUn/UaHeGqXJUonu5U7lrmEfhesSqbNSn8kxaW5DMcvsRAPNHvHoqyJxS/KPRqN4s24jwZE7DkKlgdrJmE21CSDmS3iAR4GE7DaZpQIAOY+FufjDjMm/8OJnf+caWCQQXSQTfaFSbU5UWvqwNvD/pGGEM+nV+UFQOw2MfZSFIBChrYHrFaVNWu75U7qNnjs1gCSEOWZ1n7eMUXpqlAlncEj3j6mfmfMD/AEx8l1l2JZ/lPuHjibWEFiOWmnjADsXSzMGSCPHxiRCTkiPGVWLvt9onmJaVcbc4gvcMTO6RYX5npBVaCuplp2Dk+n7tC3wpVkLKPMN7w4YLLzTypTaZXa/PXyigqlrBVjsr7GLadL6evmItKocws0V00xl/KoAfpJcfuII5pq8CWqW/c7TP1JCWZvGJjUFQ0ypGn8xSlUayc6UpPU636cos/wCHOUfxEoUNnKh7NeCqGPoCqWYxfKASrqCC3hAeiqcssAnax2fxhtxWSDJUgWdO2zXtGYYniQlhTBKSRonc8yNAYDU/hdxDIFIpCZn4omTFrSJcxZ7yixZKeQEccWce0pkrlipcrdKiJUxLBmyh0+sY7g2JTac55KylR3DaEQMrFOolRd7+usQeqT7RDKd2MSTYsYDJ7SfKQL55iEt0KgD7QG7cLYTMlYcmUlPfKUOB/urMr2J9I0anHdHgPpGZ8TcRTqOZTIpwFFaiVJLtlsLt4xCj4wgNnkKBuFPsQbBN7hr3gp9xKQO1zX0G9vSKKktNGzwH4c46l4gtaUJUky05i6WcEta5doN1JcgxRczlQZ9YTsRw6XTViFoIAnJPd0cp394cJcsEeELfGiT21OofIMyT42P0gjqZPSm/yx6EnjPFQ6ZIXlUbqN9NgOUejUaiOomBEkoCyc6gLGwIBu3Ju7CZ2U0l0iWOrafaCwllKEoDgJLmz+T7DxitNlFN0jMNWe3iCIwyqf8Aw5nVNWSNTygZUzsxsGT+Ufc8zBCszrP4lk7ZRYeP7xSqpQAseti8UEJEvtJKC72b0s8SyZgIKF+R3itgkzulHK/kddouzwkgnf8AmADYrLDgOpVwLxfrk5ZW5LRSUvNMSDpmceUWuIFtLbeAB4ZOKJiToxD+G/tGpYMjuv4EdQbxk9N8wd42LBCBKQ4/KPpAF6Wad4mPeYXAiFF+gj1TN7NJVyuX+3nBEdLUgpJT+Vak+aVRYTUFQ1L9YD8NLOWYgEnvZnJ/Vr7gwUnSSm4grxcveMbxWQUzVgknvG/R7exEbEZwufrGV8Tf/UzT/t/7REAaWm/SI5yQ8dJLR6oEBApi0MXw5kg18h9At78xd4XQnZn6c40bhLh4U8yTMWe+ylEbDukgQDJUzO2xNZOkpKUcxo6vcwzVuEU8/KZspCykEAte+sK3CtPmmTJhvmWSYbVpFmiirhmFSKaelUmWlBUMhVzB5+cH6hB9YB1kk/MDd3F9Gg5LqStCVAOCNzodx5RR2ZpSH1a7fX2gVxfUoEkLcEIOYHYMkn6QYli3vCv8TpuWhLBnWlJ6ZnH1iUZVidJnPadoHWS5Op3dumnhHoiq5faKloUGASo+pG20eixqL8yYsE51nMp3QbqIBYknYPESVFiwDcoIYxIA7xPeOgGgFz/EDgq0RlVmrILukt5H6kGAVTNBKm7u8G619B7J+8VMZwnsJUta/nmOSNCA1h/ecBUlS1C6S38x9RnJufoYmkl0DTTaOlLF2EA6/DzhiSs55wClLfIFXZKfu8BvinhSJE1HZgJSp3GzjRoLS8alyKeVMBUlaZYQghLB1XVbc216QkcV40upWMyipKQyXs/WAF0SO+l91AeTxr9GLAD+2jH6eblUFakEFvAxreG1SMqSSEkpBZRZnHOIDCNoo4qp2lk9T4DT3+kdTq9KRYhROgB9y20DA7lRUCSXN2+sUewz8OeL2WCnwILj6e8MPaFmVCKmrKklSdUKzA9QfpDZQ1aJyBMllrXGhB5QEtQmx6RlvFM16mYNnHn3RGqTNDmsIybHVCZUTVAgjMwO1gBCgbO0tEmgu0elynID67eAjuXLtfSIJ+HpKV1UvMzO99LAmHo4urLTrCSSUuxtddm/vKEKTVqlLzoCSQ4DhxcQw4PiKpuQzP1gDKlgAGFvC8Uanw/QiXKQDqznzJMS1a7a6RcllwG05QLxAFiBv7RUFJRcAEa+UfJSpklXdSVIJcpHPmOsUMLnlSUau0MVKOkKr5JrEK/WDyKVP9Gha+JqyKJmPemJtobOXh1QwhD+Lc9kSConKM5KRuWAB94yrLkIWxWdwySS24j0Q0+IpRYqVMS7t9L/AKv2j0aiwxYrVJmJTl1FjA4ILAaGOpZLFKwzet7gv/d4+1FQG9n9ojLmVKcjci4H7+OkU+LFrUmWVkEgsz6WdvGJKQ6ly/NifcbxzxBUBUoAXILkkN0YvAC6cjKI5SoXjmjDpZ2PPeLMqQ5AG7e8ATxxA/x0gflbp/fGFWpb2EO1fSqVLUBpc6jbQaXhMrUMrlAQJSXbfQWjSMJlgoQFXIF3jPcPS8xL3GZL32e8aRRDvWDC9umo+sICcqSlIsG6xUr5gCSW2tcfaLU07aQFxmbZmdyB66xQNwdAyFtyfqYM4HIYqZSgw2Lb6GBlGpnsw2G1w0GcCDOen3iD2MpSmVMUokkJLOSdozOWlk76xoPF01qeYL3DesIEhVukKPqFMQTf/p/MSFdhEa9YnlpcawFeenkIYcICxJQNE3mJdrgm59oBzS12eGnCpssSUS5l0hIAJsytj4XgNbwxDofoIq4gm0WMEP4PPr4D+YhxHQtFArAZv4f/ACrUk+v7GGqjmWcQjcPTPxaiX1Cx9DDxh+hHQGFF4L3jOfiygzZ8tAcpEsu2xUoF/aNHmnuWjMPiPPWmqCUZQZ0kBJJa4LEDxb3iDO6nDznyJBDO5bXlbYCPRZqVLzjULQMqikk77x9ixqJ6qcVrLd1Av59YqzJp8hpEilgDT5rxVluo5bB2vEZXpTqTlBtrqwD+MRVk9QkKll7kcm19YtL/APti2XdwQrYOGcEx1idIUy3UEpJ/K2nm9oBdoLGDeDIHaFSg4QlwOuggJIUQuzQzYFTP2qrZQm5O17ecBKjE2ABTckAOLWPLYQn4ov8AEV4kt4n6Q9rQkAFYdRDly/tzhCxN+0U3M3iDrDVfiAjbdvKHnAFOSCST6sOUJWCW7Qm3dAHRyH9oc+GlnOt2ZIHqdIoO1K4AVrrXlA1v4X2gvNW8BJ6nUogDNYXPI6esByElKik6v9oPYQjXwH1heknNMIe+p8YZcPUyTAC+I1Bf4b3Idt32hCSspcbQ38R1SAJpYlbgJOm1/GEwa3hRYo09pMu4a/oI9KWYtYKWWtYLZUtfraKEotcwHU1TNzgzRzwVJJDsXKToWgEhbqD6Pfwg2nIkg6sWI0frAbVw6t6VCmAzAm2kQVi7PF3CpQFNLSNAgM0C8QBvdooXcNqGrXynvDLme19iPGNCwm/mIyuvBSsMS5uPI6xqPD03OmUrmPtcesQGJKLERmXxYlAKplqYMFpch2uk3jU5aWMIPxcpvw5N2dZDc8wFvWAy9cyZ2bSr5i7pFz56NHo7patfbZJiWIBBUN8ukeixqKtZYNEEgPZxcR8mT7q3aJMOPed9Bbp7axlBLDVJlKdTGymA1JPN7x7HZ7y0uQ4AzeN9esROSrulhsSNIp1skkMFPu8VFFSE7O8GsKqSlJFxmOXNqxtAWXJI/v1glTzCEZALKN7+AiA5NlIDOc6lAkh7BtDbSEjESM6oYzXEhQVlciwAZv4EK+IH8QxRawViog/mDXsPGHvC5ISj8P8A8Wx8OkZ5hSSV26+XWNA4clNJF7uTfxgLypYZhrvCtiIU6lJ0BuzC8M9QGBUdYTcTmlClsQCshxqdttoC3gcxSklXWGqjDo8/eAWDU34SWsGeD1BZJ8YBL4mWO1U6nuWu7ftAVPKCXFKAJiyXcqJB/u8CpadCYgu4eHTNZgUDNfduUUSDuc0fZa9et/raPuXwvAT0qACFNozwVpUIMs57MofyfCBcqWVK5t/bwTlpcFgDa3lrFG2YGv8A4SSde59yIH4kX0iXAJyU0Mhgwylhv8xjitLs0AjcUIPaJSApkpCiQHFyY0Lgyb/w0hR/t2hC4prSmepKdMqB4c/reHLgkvRym2ceijBT3MN4QvjCqZ2NMUJzd9Wbuk6JezeEaIBCd8U1FFJLmJJBRNDEdQRfppEGMUdfOSkd0MP9buX38I+ROmelTuPRgxePsajUAZM0L0teCOFoU6iALbnxgNIlqGX0/gw101AoJzNY6X9f71jLLrtBm7w5OEhucUpqTmJ0B0EEZZO9gLn7/wB6xRqc5Jyp9T9IqKk6SzmzCLKKYMjMd722fmIkpaSYSM48BtBaqw8pDnlz0gA1fLlyFkFQWQwBGl9usLNaxWVczDZPoks3Vn1hZrqYBWtn1iCLDASvVmHtGlYLJ/DSAXsD6h4zOnQM1tI1HCZxQlLIK+4nTaw1ii4ui5wgYsJZVMUc2YKIFnuDoY0KbW27yCgs97xl1ZUBS1scocljdy9z6wDvhctpSG3AgrL1A0/aAJq1ykyyUhSGGmtxrDJSzyQnKi26iwbr1gM/42SBNmbOxgHJIYDSDXxHllNUw0yJ+pgNKyhAPnEVIJoSlYYEkN4RUC2EdGY7E6E3HkP75x9FONb2+kEFeGJZUFnfVnZ7fuYNSqbICVfl2sX6dYCYJPTLuzi/jeCa6kKYKfY/v/dYo17hejTMo5JU47pYaaKMV6qVlLPvEOB1s2TTyUFLgpNtFDvEh/KLNdVJKX3On7QGd8RzSqomtoC2n+o+8aFwCh6QAs+ZQP1t6xm9bLCpy++HzkqGhZJOh06Q9cL1ARR9w/nUQXNvCCtIKmSDuRC3x9S58OnXullvqxSYNSjmly7/AJU/SK3EMsGiqc2gkrfySYgwftzayVDkwBFukej6mnAHdPmLH38I9Go1ASoSUKbKQXYBm18RD1TUq0yUpINhci5ve0EMD4RmKPaT0urYHUMOW0HFYZkPylud4yyTa3DlpcFJ0cAF/WBiaKaguxKN+nhGlf4iFBlAHlaIpmEpU4SSH8Df0+8ApJlqypOU6WeOKiSVpOZ35eG0NFRgkxKbALHIa68oHLkFHzII3LhttIqAS8ORk7rv136CFrEsCWSVOydGe8PHY62d9COu8dLorH5SW306ecBniMPCBo/n/PWNBwipSyLhLIAILhmGhgYKUZw7DoQXYcmMW5xSlBYZsyWSoWAfUKgOOJ8ZQmUsJUklQsxBN+TbRnMqkNtwbv7/AHhvosJAclOZQIJtY3+XwaLC6ZCibJAKj3Q4CQ2gJgPYFiKVyhKX8yGyqAuQNIdJc+UUAlSU23I22aM/qMDAU6FtyLln5OIv4NNACZTd42OZ2bdzAUuJKU1FQsgFTFgzMWGgeFyrpgtSUJs1iCNCDfzh4qpLLIGUpYh0kt5PFU4fKZ3Y6uC/npAKi8K7gAVo/wDT4R1hVElUpQKmL2528oaFUCXDXJ3Ymw++v7xJR4YJagsBOZ/m2fTRmd4BapKHL3SNdCA9oZuHuHFmdLUq8sEFQcOwOnhzjy6ZQUFWKuZsOukXpOLzdQMqmZrf1+UA91eKSpXeZKi0KlRjCVzs6sqUjROg/mF2rkrnnMpVybAkvysB9IqIwlSSAQAzuT7e4gKFcrMtamspZLh9CTcC0P8AwPKz0yEOcuchSuQteEmvJDywLcwLm17xo3wyqEmlmJJOULJSSkh3Sm9gesBosmjYBjZh9IocWkIoanNf8JafF0s3vF+TXIyjvo05gfWFL4h4qldMuSlSVKUU2BGj300iKyDDpfZhySx2UxHK31j0MNFJIupJvYvsQNunSPRqNRrgmvp9ojExycybRVptYlWbmMso/wDGJUe6w6tEM6jBPdPjpHNVMN7n16xyPlEBap6CY42T+qLU6ZKSQg/iPqABbrf6QIr5ymAzFuTlot0hvAVcVw2SQ8qRc8l5W6tpC/O4cnhBygqcvdiQYdidY9TH++cBnC8PUCO1SUm9zt16jpECqc7F9wze8agpIUjvX8bwh16AFqYCzxUDFyS12y9Ov0MU5lDbvAN0sdYMSvmT5fWI5/yHxP1gqmumTo5LBthERw/KrO/0L9CP7pBAnu+Rj01R+n0MEUuzIbLlLXZtDvHMqmJJJYE9G8m0YRfmH8MHpFKqUbeUB3Op72JAG9m/iIpaGVla768/7zi2ofL5RHOspTcjBVOqkhwCVX6cg1xHNPSKS+46hjbpHU82HiImKrHw+wgOES05nSOrveJqzvIA1VzGu1i2sdrDFLcz9IrzD3xAcU2Glw5zAMcp5jbrDRQV65eXs0EbM5y9bNaPmBJBSSRe94MUm8ALrRU1DhRQhPJh6PFeVw4AoEqKjzZv5hnlC/l947KQ0BVocJTYZR5udtY9BKkGv95R6MZcmvjGXJp1O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8" name="Picture 6" descr="http://paw.princeton.edu/issues/2010/04/07/pages/1697/17-Fitzgerald.jpg"/>
          <p:cNvPicPr>
            <a:picLocks noChangeAspect="1" noChangeArrowheads="1"/>
          </p:cNvPicPr>
          <p:nvPr/>
        </p:nvPicPr>
        <p:blipFill>
          <a:blip r:embed="rId2" cstate="print"/>
          <a:srcRect/>
          <a:stretch>
            <a:fillRect/>
          </a:stretch>
        </p:blipFill>
        <p:spPr bwMode="auto">
          <a:xfrm>
            <a:off x="5943600" y="1905000"/>
            <a:ext cx="2782306" cy="374332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dirty="0" smtClean="0"/>
              <a:t>American Postwar Novelists</a:t>
            </a:r>
            <a:endParaRPr lang="en-US" dirty="0"/>
          </a:p>
        </p:txBody>
      </p:sp>
      <p:graphicFrame>
        <p:nvGraphicFramePr>
          <p:cNvPr id="5" name="Content Placeholder 4"/>
          <p:cNvGraphicFramePr>
            <a:graphicFrameLocks noGrp="1"/>
          </p:cNvGraphicFramePr>
          <p:nvPr>
            <p:ph idx="1"/>
          </p:nvPr>
        </p:nvGraphicFramePr>
        <p:xfrm>
          <a:off x="228600" y="838202"/>
          <a:ext cx="8686800" cy="5791198"/>
        </p:xfrm>
        <a:graphic>
          <a:graphicData uri="http://schemas.openxmlformats.org/drawingml/2006/table">
            <a:tbl>
              <a:tblPr firstRow="1" bandRow="1">
                <a:tableStyleId>{5C22544A-7EE6-4342-B048-85BDC9FD1C3A}</a:tableStyleId>
              </a:tblPr>
              <a:tblGrid>
                <a:gridCol w="1689100"/>
                <a:gridCol w="2197100"/>
                <a:gridCol w="4800600"/>
              </a:tblGrid>
              <a:tr h="404553">
                <a:tc>
                  <a:txBody>
                    <a:bodyPr/>
                    <a:lstStyle/>
                    <a:p>
                      <a:r>
                        <a:rPr lang="en-US" sz="1600" b="1" dirty="0" smtClean="0"/>
                        <a:t>Novelist</a:t>
                      </a:r>
                      <a:endParaRPr lang="en-US" sz="1600" b="1" dirty="0"/>
                    </a:p>
                  </a:txBody>
                  <a:tcPr/>
                </a:tc>
                <a:tc>
                  <a:txBody>
                    <a:bodyPr/>
                    <a:lstStyle/>
                    <a:p>
                      <a:r>
                        <a:rPr lang="en-US" sz="1600" b="1" dirty="0" smtClean="0"/>
                        <a:t>Major Themes</a:t>
                      </a:r>
                      <a:endParaRPr lang="en-US" sz="1600" b="1" dirty="0"/>
                    </a:p>
                  </a:txBody>
                  <a:tcPr/>
                </a:tc>
                <a:tc>
                  <a:txBody>
                    <a:bodyPr/>
                    <a:lstStyle/>
                    <a:p>
                      <a:r>
                        <a:rPr lang="en-US" sz="1600" b="1" dirty="0" smtClean="0"/>
                        <a:t>Representative</a:t>
                      </a:r>
                      <a:r>
                        <a:rPr lang="en-US" sz="1600" b="1" baseline="0" dirty="0" smtClean="0"/>
                        <a:t> Work</a:t>
                      </a:r>
                      <a:endParaRPr lang="en-US" sz="1600" b="1" dirty="0"/>
                    </a:p>
                  </a:txBody>
                  <a:tcPr/>
                </a:tc>
              </a:tr>
              <a:tr h="897774">
                <a:tc>
                  <a:txBody>
                    <a:bodyPr/>
                    <a:lstStyle/>
                    <a:p>
                      <a:r>
                        <a:rPr lang="en-US" sz="1600" b="1" dirty="0" smtClean="0"/>
                        <a:t>Willa</a:t>
                      </a:r>
                      <a:r>
                        <a:rPr lang="en-US" sz="1600" b="1" baseline="0" dirty="0" smtClean="0"/>
                        <a:t> Cather (1873-1947)</a:t>
                      </a:r>
                      <a:endParaRPr lang="en-US" sz="1600" b="1" dirty="0"/>
                    </a:p>
                  </a:txBody>
                  <a:tcPr/>
                </a:tc>
                <a:tc>
                  <a:txBody>
                    <a:bodyPr/>
                    <a:lstStyle/>
                    <a:p>
                      <a:r>
                        <a:rPr lang="en-US" sz="1600" b="1" dirty="0" smtClean="0"/>
                        <a:t>Frontier life on the Great Plains</a:t>
                      </a:r>
                      <a:endParaRPr lang="en-US" sz="1600" b="1" dirty="0"/>
                    </a:p>
                  </a:txBody>
                  <a:tcPr/>
                </a:tc>
                <a:tc>
                  <a:txBody>
                    <a:bodyPr/>
                    <a:lstStyle/>
                    <a:p>
                      <a:r>
                        <a:rPr lang="en-US" sz="1600" b="1" dirty="0" smtClean="0"/>
                        <a:t>My</a:t>
                      </a:r>
                      <a:r>
                        <a:rPr lang="en-US" sz="1600" b="1" baseline="0" dirty="0" smtClean="0"/>
                        <a:t> Antonia (1918) depicts the passing of the American frontier through the life of an immigrant girl in Nebraska</a:t>
                      </a:r>
                      <a:endParaRPr lang="en-US" sz="1600" b="1" dirty="0"/>
                    </a:p>
                  </a:txBody>
                  <a:tcPr/>
                </a:tc>
              </a:tr>
              <a:tr h="897774">
                <a:tc>
                  <a:txBody>
                    <a:bodyPr/>
                    <a:lstStyle/>
                    <a:p>
                      <a:r>
                        <a:rPr lang="en-US" sz="1600" b="1" dirty="0" smtClean="0"/>
                        <a:t>William Faulkner (1897-1962)</a:t>
                      </a:r>
                      <a:endParaRPr lang="en-US" sz="1600" b="1" dirty="0"/>
                    </a:p>
                  </a:txBody>
                  <a:tcPr/>
                </a:tc>
                <a:tc>
                  <a:txBody>
                    <a:bodyPr/>
                    <a:lstStyle/>
                    <a:p>
                      <a:r>
                        <a:rPr lang="en-US" sz="1600" b="1" dirty="0" smtClean="0"/>
                        <a:t>Life in the South; inner</a:t>
                      </a:r>
                      <a:r>
                        <a:rPr lang="en-US" sz="1600" b="1" baseline="0" dirty="0" smtClean="0"/>
                        <a:t> workings of the mind</a:t>
                      </a:r>
                      <a:endParaRPr lang="en-US" sz="1600" b="1" dirty="0"/>
                    </a:p>
                  </a:txBody>
                  <a:tcPr/>
                </a:tc>
                <a:tc>
                  <a:txBody>
                    <a:bodyPr/>
                    <a:lstStyle/>
                    <a:p>
                      <a:r>
                        <a:rPr lang="en-US" sz="1600" b="1" dirty="0" smtClean="0"/>
                        <a:t>The Sound and the Fury</a:t>
                      </a:r>
                      <a:r>
                        <a:rPr lang="en-US" sz="1600" b="1" baseline="0" dirty="0" smtClean="0"/>
                        <a:t> (1929) uses different narrators to tell the story of the complex inner workings of a Southern family</a:t>
                      </a:r>
                      <a:endParaRPr lang="en-US" sz="1600" b="1" dirty="0"/>
                    </a:p>
                  </a:txBody>
                  <a:tcPr/>
                </a:tc>
              </a:tr>
              <a:tr h="897774">
                <a:tc>
                  <a:txBody>
                    <a:bodyPr/>
                    <a:lstStyle/>
                    <a:p>
                      <a:r>
                        <a:rPr lang="en-US" sz="1600" b="1" dirty="0" smtClean="0"/>
                        <a:t>F.</a:t>
                      </a:r>
                      <a:r>
                        <a:rPr lang="en-US" sz="1600" b="1" baseline="0" dirty="0" smtClean="0"/>
                        <a:t> Scott Fitzgerald (1896-1940)</a:t>
                      </a:r>
                      <a:endParaRPr lang="en-US" sz="1600" b="1" dirty="0"/>
                    </a:p>
                  </a:txBody>
                  <a:tcPr/>
                </a:tc>
                <a:tc>
                  <a:txBody>
                    <a:bodyPr/>
                    <a:lstStyle/>
                    <a:p>
                      <a:r>
                        <a:rPr lang="en-US" sz="1600" b="1" dirty="0" smtClean="0"/>
                        <a:t>The Jazz</a:t>
                      </a:r>
                      <a:r>
                        <a:rPr lang="en-US" sz="1600" b="1" baseline="0" dirty="0" smtClean="0"/>
                        <a:t> Age</a:t>
                      </a:r>
                      <a:endParaRPr lang="en-US" sz="1600" b="1" dirty="0"/>
                    </a:p>
                  </a:txBody>
                  <a:tcPr/>
                </a:tc>
                <a:tc>
                  <a:txBody>
                    <a:bodyPr/>
                    <a:lstStyle/>
                    <a:p>
                      <a:r>
                        <a:rPr lang="en-US" sz="1600" b="1" dirty="0" smtClean="0"/>
                        <a:t>The Great Gatsby</a:t>
                      </a:r>
                      <a:r>
                        <a:rPr lang="en-US" sz="1600" b="1" baseline="0" dirty="0" smtClean="0"/>
                        <a:t> (1925) shows the emptiness of the Jazz-Age world of flappers and bootleggers</a:t>
                      </a:r>
                      <a:endParaRPr lang="en-US" sz="1600" b="1" dirty="0"/>
                    </a:p>
                  </a:txBody>
                  <a:tcPr/>
                </a:tc>
              </a:tr>
              <a:tr h="897774">
                <a:tc>
                  <a:txBody>
                    <a:bodyPr/>
                    <a:lstStyle/>
                    <a:p>
                      <a:r>
                        <a:rPr lang="en-US" sz="1600" b="1" dirty="0" smtClean="0"/>
                        <a:t>Ernest Hemingway (1899-1961)</a:t>
                      </a:r>
                      <a:endParaRPr lang="en-US" sz="1600" b="1" dirty="0"/>
                    </a:p>
                  </a:txBody>
                  <a:tcPr/>
                </a:tc>
                <a:tc>
                  <a:txBody>
                    <a:bodyPr/>
                    <a:lstStyle/>
                    <a:p>
                      <a:r>
                        <a:rPr lang="en-US" sz="1600" b="1" dirty="0" smtClean="0"/>
                        <a:t>Disillusionment</a:t>
                      </a:r>
                      <a:r>
                        <a:rPr lang="en-US" sz="1600" b="1" baseline="0" dirty="0" smtClean="0"/>
                        <a:t> of postwar generation</a:t>
                      </a:r>
                      <a:endParaRPr lang="en-US" sz="1600" b="1" dirty="0"/>
                    </a:p>
                  </a:txBody>
                  <a:tcPr/>
                </a:tc>
                <a:tc>
                  <a:txBody>
                    <a:bodyPr/>
                    <a:lstStyle/>
                    <a:p>
                      <a:r>
                        <a:rPr lang="en-US" sz="1600" b="1" dirty="0" smtClean="0"/>
                        <a:t>A Farewell to Arms (1929) tells the story of doomed love</a:t>
                      </a:r>
                      <a:r>
                        <a:rPr lang="en-US" sz="1600" b="1" baseline="0" dirty="0" smtClean="0"/>
                        <a:t> between a cynical American ambulance driver and a nurse during WWI</a:t>
                      </a:r>
                      <a:endParaRPr lang="en-US" sz="1600" b="1" dirty="0"/>
                    </a:p>
                  </a:txBody>
                  <a:tcPr/>
                </a:tc>
              </a:tr>
              <a:tr h="631767">
                <a:tc>
                  <a:txBody>
                    <a:bodyPr/>
                    <a:lstStyle/>
                    <a:p>
                      <a:r>
                        <a:rPr lang="en-US" sz="1600" b="1" dirty="0" smtClean="0"/>
                        <a:t>Sinclair Lewis (1885-1951)</a:t>
                      </a:r>
                      <a:endParaRPr lang="en-US" sz="1600" b="1" dirty="0"/>
                    </a:p>
                  </a:txBody>
                  <a:tcPr/>
                </a:tc>
                <a:tc>
                  <a:txBody>
                    <a:bodyPr/>
                    <a:lstStyle/>
                    <a:p>
                      <a:r>
                        <a:rPr lang="en-US" sz="1600" b="1" dirty="0" smtClean="0"/>
                        <a:t>Small-town life in the Midwest</a:t>
                      </a:r>
                      <a:endParaRPr lang="en-US" sz="1600" b="1" dirty="0"/>
                    </a:p>
                  </a:txBody>
                  <a:tcPr/>
                </a:tc>
                <a:tc>
                  <a:txBody>
                    <a:bodyPr/>
                    <a:lstStyle/>
                    <a:p>
                      <a:r>
                        <a:rPr lang="en-US" sz="1600" b="1" dirty="0" smtClean="0"/>
                        <a:t>Main Street (1920) paints a satirical portrait of small-minded people</a:t>
                      </a:r>
                      <a:r>
                        <a:rPr lang="en-US" sz="1600" b="1" baseline="0" dirty="0" smtClean="0"/>
                        <a:t> in an American town</a:t>
                      </a:r>
                      <a:endParaRPr lang="en-US" sz="1600" b="1" dirty="0"/>
                    </a:p>
                  </a:txBody>
                  <a:tcPr/>
                </a:tc>
              </a:tr>
              <a:tr h="1163782">
                <a:tc>
                  <a:txBody>
                    <a:bodyPr/>
                    <a:lstStyle/>
                    <a:p>
                      <a:r>
                        <a:rPr lang="en-US" sz="1600" b="1" dirty="0" smtClean="0"/>
                        <a:t>Edith</a:t>
                      </a:r>
                      <a:r>
                        <a:rPr lang="en-US" sz="1600" b="1" baseline="0" dirty="0" smtClean="0"/>
                        <a:t> Wharton (1862-1937)</a:t>
                      </a:r>
                      <a:endParaRPr lang="en-US" sz="1600" b="1" dirty="0"/>
                    </a:p>
                  </a:txBody>
                  <a:tcPr/>
                </a:tc>
                <a:tc>
                  <a:txBody>
                    <a:bodyPr/>
                    <a:lstStyle/>
                    <a:p>
                      <a:r>
                        <a:rPr lang="en-US" sz="1600" b="1" dirty="0" smtClean="0"/>
                        <a:t>Life among the</a:t>
                      </a:r>
                      <a:r>
                        <a:rPr lang="en-US" sz="1600" b="1" baseline="0" dirty="0" smtClean="0"/>
                        <a:t> rich in New York</a:t>
                      </a:r>
                      <a:endParaRPr lang="en-US" sz="1600" b="1" dirty="0"/>
                    </a:p>
                  </a:txBody>
                  <a:tcPr/>
                </a:tc>
                <a:tc>
                  <a:txBody>
                    <a:bodyPr/>
                    <a:lstStyle/>
                    <a:p>
                      <a:r>
                        <a:rPr lang="en-US" sz="1600" b="1" dirty="0" smtClean="0"/>
                        <a:t>The Age of Innocence (1920) depicts a wealthy</a:t>
                      </a:r>
                      <a:r>
                        <a:rPr lang="en-US" sz="1600" b="1" baseline="0" dirty="0" smtClean="0"/>
                        <a:t> young man prevented by social conventions from marrying the woman he loves</a:t>
                      </a:r>
                      <a:endParaRPr lang="en-US" sz="1600" b="1" dirty="0"/>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Painting Challenges Tradition</a:t>
            </a:r>
            <a:endParaRPr lang="en-US" dirty="0"/>
          </a:p>
        </p:txBody>
      </p:sp>
      <p:sp>
        <p:nvSpPr>
          <p:cNvPr id="3" name="Content Placeholder 2"/>
          <p:cNvSpPr>
            <a:spLocks noGrp="1"/>
          </p:cNvSpPr>
          <p:nvPr>
            <p:ph idx="1"/>
          </p:nvPr>
        </p:nvSpPr>
        <p:spPr>
          <a:xfrm>
            <a:off x="3352800" y="1066800"/>
            <a:ext cx="5334000" cy="5562600"/>
          </a:xfrm>
        </p:spPr>
        <p:txBody>
          <a:bodyPr>
            <a:normAutofit fontScale="92500"/>
          </a:bodyPr>
          <a:lstStyle/>
          <a:p>
            <a:r>
              <a:rPr lang="en-US" dirty="0" smtClean="0"/>
              <a:t>Modernism clashed with traditionalism once again in modern art</a:t>
            </a:r>
          </a:p>
          <a:p>
            <a:r>
              <a:rPr lang="en-US" dirty="0" smtClean="0"/>
              <a:t>Artists began to move away from representational paintings that simply reproduced life and experimented with more abstract styles</a:t>
            </a:r>
          </a:p>
          <a:p>
            <a:r>
              <a:rPr lang="en-US" dirty="0" smtClean="0"/>
              <a:t>Paintings by Georgia O’Keeffe became very popular</a:t>
            </a:r>
          </a:p>
        </p:txBody>
      </p:sp>
      <p:pic>
        <p:nvPicPr>
          <p:cNvPr id="1026" name="Picture 2" descr="http://theredlist.com/media/database/fine_arts/arthistory/painting/realism_figurative_painting/georgia-o-keefe/001-georgia-o-keefe-theredlist.jpg"/>
          <p:cNvPicPr>
            <a:picLocks noChangeAspect="1" noChangeArrowheads="1"/>
          </p:cNvPicPr>
          <p:nvPr/>
        </p:nvPicPr>
        <p:blipFill>
          <a:blip r:embed="rId2" cstate="print"/>
          <a:srcRect/>
          <a:stretch>
            <a:fillRect/>
          </a:stretch>
        </p:blipFill>
        <p:spPr bwMode="auto">
          <a:xfrm>
            <a:off x="1219200" y="1752600"/>
            <a:ext cx="1944372" cy="2333626"/>
          </a:xfrm>
          <a:prstGeom prst="rect">
            <a:avLst/>
          </a:prstGeom>
          <a:noFill/>
        </p:spPr>
      </p:pic>
      <p:pic>
        <p:nvPicPr>
          <p:cNvPr id="1028" name="Picture 4" descr="http://uploads7.wikiart.org/images/georgia-o-keeffe/summer-days.jpg"/>
          <p:cNvPicPr>
            <a:picLocks noChangeAspect="1" noChangeArrowheads="1"/>
          </p:cNvPicPr>
          <p:nvPr/>
        </p:nvPicPr>
        <p:blipFill>
          <a:blip r:embed="rId3" cstate="print"/>
          <a:srcRect/>
          <a:stretch>
            <a:fillRect/>
          </a:stretch>
        </p:blipFill>
        <p:spPr bwMode="auto">
          <a:xfrm>
            <a:off x="609600" y="3733800"/>
            <a:ext cx="2209800" cy="269535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Leisure Time Available</a:t>
            </a:r>
            <a:endParaRPr lang="en-US" dirty="0"/>
          </a:p>
        </p:txBody>
      </p:sp>
      <p:sp>
        <p:nvSpPr>
          <p:cNvPr id="3" name="Content Placeholder 2"/>
          <p:cNvSpPr>
            <a:spLocks noGrp="1"/>
          </p:cNvSpPr>
          <p:nvPr>
            <p:ph idx="1"/>
          </p:nvPr>
        </p:nvSpPr>
        <p:spPr>
          <a:xfrm>
            <a:off x="3581400" y="1371600"/>
            <a:ext cx="5105400" cy="5181600"/>
          </a:xfrm>
        </p:spPr>
        <p:txBody>
          <a:bodyPr>
            <a:normAutofit fontScale="92500"/>
          </a:bodyPr>
          <a:lstStyle/>
          <a:p>
            <a:r>
              <a:rPr lang="en-US" dirty="0" smtClean="0"/>
              <a:t>The average work week in cities fell from 70 hours in 1910 to 45 in 1930</a:t>
            </a:r>
          </a:p>
          <a:p>
            <a:r>
              <a:rPr lang="en-US" dirty="0" smtClean="0"/>
              <a:t>People now worked five days a week instead of seven, allowing for more free time</a:t>
            </a:r>
          </a:p>
          <a:p>
            <a:r>
              <a:rPr lang="en-US" dirty="0" smtClean="0"/>
              <a:t>Salaries were also steadily increasing for most Americans throughout the 1920s</a:t>
            </a:r>
            <a:endParaRPr lang="en-US" dirty="0"/>
          </a:p>
        </p:txBody>
      </p:sp>
      <p:pic>
        <p:nvPicPr>
          <p:cNvPr id="16386" name="Picture 2" descr="https://encrypted-tbn3.gstatic.com/images?q=tbn:ANd9GcTcCNdlkRkHc4yCU6UMB3vex5PKbPt9aU6-qpRD1VL9uFfjzt4m"/>
          <p:cNvPicPr>
            <a:picLocks noChangeAspect="1" noChangeArrowheads="1"/>
          </p:cNvPicPr>
          <p:nvPr/>
        </p:nvPicPr>
        <p:blipFill>
          <a:blip r:embed="rId2" cstate="print"/>
          <a:srcRect/>
          <a:stretch>
            <a:fillRect/>
          </a:stretch>
        </p:blipFill>
        <p:spPr bwMode="auto">
          <a:xfrm>
            <a:off x="228600" y="1600200"/>
            <a:ext cx="3162300" cy="2085286"/>
          </a:xfrm>
          <a:prstGeom prst="rect">
            <a:avLst/>
          </a:prstGeom>
          <a:noFill/>
        </p:spPr>
      </p:pic>
      <p:pic>
        <p:nvPicPr>
          <p:cNvPr id="16388" name="Picture 4" descr="http://media.tumblr.com/tumblr_m6t4urC2gV1ql3o3w.jpg"/>
          <p:cNvPicPr>
            <a:picLocks noChangeAspect="1" noChangeArrowheads="1"/>
          </p:cNvPicPr>
          <p:nvPr/>
        </p:nvPicPr>
        <p:blipFill>
          <a:blip r:embed="rId3" cstate="print"/>
          <a:srcRect/>
          <a:stretch>
            <a:fillRect/>
          </a:stretch>
        </p:blipFill>
        <p:spPr bwMode="auto">
          <a:xfrm>
            <a:off x="228600" y="3962401"/>
            <a:ext cx="3278371" cy="2286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143000"/>
          </a:xfrm>
        </p:spPr>
        <p:txBody>
          <a:bodyPr/>
          <a:lstStyle/>
          <a:p>
            <a:r>
              <a:rPr lang="en-US" dirty="0" smtClean="0"/>
              <a:t>Americans Flock to the Movies</a:t>
            </a:r>
            <a:endParaRPr lang="en-US" dirty="0"/>
          </a:p>
        </p:txBody>
      </p:sp>
      <p:sp>
        <p:nvSpPr>
          <p:cNvPr id="3" name="Content Placeholder 2"/>
          <p:cNvSpPr>
            <a:spLocks noGrp="1"/>
          </p:cNvSpPr>
          <p:nvPr>
            <p:ph idx="1"/>
          </p:nvPr>
        </p:nvSpPr>
        <p:spPr>
          <a:xfrm>
            <a:off x="228600" y="1219200"/>
            <a:ext cx="5715000" cy="5410200"/>
          </a:xfrm>
        </p:spPr>
        <p:txBody>
          <a:bodyPr>
            <a:normAutofit fontScale="77500" lnSpcReduction="20000"/>
          </a:bodyPr>
          <a:lstStyle/>
          <a:p>
            <a:r>
              <a:rPr lang="en-US" dirty="0" smtClean="0"/>
              <a:t>Motion pictures became a new favorite past time for Americans</a:t>
            </a:r>
          </a:p>
          <a:p>
            <a:r>
              <a:rPr lang="en-US" dirty="0" smtClean="0"/>
              <a:t>A small number of huge studios in Hollywood established a monopoly that controlled the production, distribution, and exhibition of movies</a:t>
            </a:r>
          </a:p>
          <a:p>
            <a:r>
              <a:rPr lang="en-US" dirty="0" smtClean="0"/>
              <a:t>For most of the decade, films were silent, with a live musician providing sound in the theater</a:t>
            </a:r>
          </a:p>
          <a:p>
            <a:r>
              <a:rPr lang="en-US" dirty="0" smtClean="0"/>
              <a:t>In 1927, </a:t>
            </a:r>
            <a:r>
              <a:rPr lang="en-US" i="1" dirty="0" smtClean="0"/>
              <a:t>The</a:t>
            </a:r>
            <a:r>
              <a:rPr lang="en-US" dirty="0" smtClean="0"/>
              <a:t> </a:t>
            </a:r>
            <a:r>
              <a:rPr lang="en-US" i="1" dirty="0" smtClean="0"/>
              <a:t>Jazz Singer </a:t>
            </a:r>
            <a:r>
              <a:rPr lang="en-US" dirty="0" smtClean="0"/>
              <a:t>was released as the first film with synchronized sound</a:t>
            </a:r>
          </a:p>
          <a:p>
            <a:pPr lvl="1"/>
            <a:r>
              <a:rPr lang="en-US" dirty="0" smtClean="0"/>
              <a:t>Sound films, known as “talkies” replaced silent films as the mainstream movies</a:t>
            </a:r>
            <a:endParaRPr lang="en-US" dirty="0"/>
          </a:p>
        </p:txBody>
      </p:sp>
      <p:pic>
        <p:nvPicPr>
          <p:cNvPr id="15362" name="Picture 2" descr="http://www.filmsite.org/posters/jazz3.gif"/>
          <p:cNvPicPr>
            <a:picLocks noChangeAspect="1" noChangeArrowheads="1"/>
          </p:cNvPicPr>
          <p:nvPr/>
        </p:nvPicPr>
        <p:blipFill>
          <a:blip r:embed="rId2" cstate="print"/>
          <a:srcRect/>
          <a:stretch>
            <a:fillRect/>
          </a:stretch>
        </p:blipFill>
        <p:spPr bwMode="auto">
          <a:xfrm>
            <a:off x="6055018" y="1524000"/>
            <a:ext cx="2717507" cy="4191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lstStyle/>
          <a:p>
            <a:r>
              <a:rPr lang="en-US" dirty="0" smtClean="0"/>
              <a:t>Famous Actors of the Era</a:t>
            </a:r>
            <a:endParaRPr lang="en-US" dirty="0"/>
          </a:p>
        </p:txBody>
      </p:sp>
      <p:sp>
        <p:nvSpPr>
          <p:cNvPr id="3" name="Content Placeholder 2"/>
          <p:cNvSpPr>
            <a:spLocks noGrp="1"/>
          </p:cNvSpPr>
          <p:nvPr>
            <p:ph idx="1"/>
          </p:nvPr>
        </p:nvSpPr>
        <p:spPr>
          <a:xfrm>
            <a:off x="3733800" y="990600"/>
            <a:ext cx="4953000" cy="5638800"/>
          </a:xfrm>
        </p:spPr>
        <p:txBody>
          <a:bodyPr>
            <a:normAutofit fontScale="92500" lnSpcReduction="20000"/>
          </a:bodyPr>
          <a:lstStyle/>
          <a:p>
            <a:r>
              <a:rPr lang="en-US" dirty="0" smtClean="0"/>
              <a:t>Charlie Chaplin </a:t>
            </a:r>
            <a:r>
              <a:rPr lang="en-US" dirty="0" smtClean="0">
                <a:sym typeface="Wingdings" pitchFamily="2" charset="2"/>
              </a:rPr>
              <a:t> most popular silent film star; portrayed the Little Tramp, a hobo and eternal optimist that delighted viewers across the nations</a:t>
            </a:r>
          </a:p>
          <a:p>
            <a:r>
              <a:rPr lang="en-US" dirty="0" smtClean="0">
                <a:sym typeface="Wingdings" pitchFamily="2" charset="2"/>
              </a:rPr>
              <a:t>Rudolph Valentino  Italian born actor who portrayed many romantic leads</a:t>
            </a:r>
          </a:p>
          <a:p>
            <a:r>
              <a:rPr lang="en-US" dirty="0" smtClean="0">
                <a:sym typeface="Wingdings" pitchFamily="2" charset="2"/>
              </a:rPr>
              <a:t>William S. Hart  often portrayed cowboys who worked to maintain law and order</a:t>
            </a:r>
          </a:p>
          <a:p>
            <a:pPr>
              <a:buNone/>
            </a:pPr>
            <a:endParaRPr lang="en-US" dirty="0"/>
          </a:p>
        </p:txBody>
      </p:sp>
      <p:pic>
        <p:nvPicPr>
          <p:cNvPr id="14338" name="Picture 2" descr="http://ia.media-imdb.com/images/M/MV5BNDM5OTEzNjQ0MF5BMl5BanBnXkFtZTcwOTI1MjM0Nw@@._V1_SX640_SY720_.jpg"/>
          <p:cNvPicPr>
            <a:picLocks noChangeAspect="1" noChangeArrowheads="1"/>
          </p:cNvPicPr>
          <p:nvPr/>
        </p:nvPicPr>
        <p:blipFill>
          <a:blip r:embed="rId2" cstate="print"/>
          <a:srcRect/>
          <a:stretch>
            <a:fillRect/>
          </a:stretch>
        </p:blipFill>
        <p:spPr bwMode="auto">
          <a:xfrm>
            <a:off x="304800" y="1447800"/>
            <a:ext cx="3381375" cy="47625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Actors of the Era</a:t>
            </a:r>
            <a:endParaRPr lang="en-US" dirty="0"/>
          </a:p>
        </p:txBody>
      </p:sp>
      <p:sp>
        <p:nvSpPr>
          <p:cNvPr id="3" name="Content Placeholder 2"/>
          <p:cNvSpPr>
            <a:spLocks noGrp="1"/>
          </p:cNvSpPr>
          <p:nvPr>
            <p:ph idx="1"/>
          </p:nvPr>
        </p:nvSpPr>
        <p:spPr>
          <a:xfrm>
            <a:off x="304800" y="1447800"/>
            <a:ext cx="4572000" cy="5105400"/>
          </a:xfrm>
        </p:spPr>
        <p:txBody>
          <a:bodyPr>
            <a:normAutofit fontScale="92500" lnSpcReduction="20000"/>
          </a:bodyPr>
          <a:lstStyle/>
          <a:p>
            <a:r>
              <a:rPr lang="en-US" dirty="0" smtClean="0"/>
              <a:t>Mary Pickford </a:t>
            </a:r>
            <a:r>
              <a:rPr lang="en-US" dirty="0" smtClean="0">
                <a:sym typeface="Wingdings" pitchFamily="2" charset="2"/>
              </a:rPr>
              <a:t> known as “America’s Sweetheart”</a:t>
            </a:r>
          </a:p>
          <a:p>
            <a:r>
              <a:rPr lang="en-US" dirty="0" smtClean="0">
                <a:sym typeface="Wingdings" pitchFamily="2" charset="2"/>
              </a:rPr>
              <a:t>Lon Chaney  star of horror films, such as the </a:t>
            </a:r>
            <a:r>
              <a:rPr lang="en-US" i="1" dirty="0" smtClean="0">
                <a:sym typeface="Wingdings" pitchFamily="2" charset="2"/>
              </a:rPr>
              <a:t>Phantom of the Opera </a:t>
            </a:r>
            <a:r>
              <a:rPr lang="en-US" dirty="0" smtClean="0">
                <a:sym typeface="Wingdings" pitchFamily="2" charset="2"/>
              </a:rPr>
              <a:t>and the </a:t>
            </a:r>
            <a:r>
              <a:rPr lang="en-US" i="1" dirty="0" smtClean="0">
                <a:sym typeface="Wingdings" pitchFamily="2" charset="2"/>
              </a:rPr>
              <a:t>Hunchback of Notre Dame</a:t>
            </a:r>
          </a:p>
          <a:p>
            <a:r>
              <a:rPr lang="en-US" dirty="0" smtClean="0">
                <a:sym typeface="Wingdings" pitchFamily="2" charset="2"/>
              </a:rPr>
              <a:t>Douglas Fairbanks  </a:t>
            </a:r>
            <a:r>
              <a:rPr lang="en-US" dirty="0" err="1" smtClean="0">
                <a:sym typeface="Wingdings" pitchFamily="2" charset="2"/>
              </a:rPr>
              <a:t>Atheltic</a:t>
            </a:r>
            <a:r>
              <a:rPr lang="en-US" dirty="0" smtClean="0">
                <a:sym typeface="Wingdings" pitchFamily="2" charset="2"/>
              </a:rPr>
              <a:t> star of many action movies such as </a:t>
            </a:r>
            <a:r>
              <a:rPr lang="en-US" i="1" dirty="0" smtClean="0">
                <a:sym typeface="Wingdings" pitchFamily="2" charset="2"/>
              </a:rPr>
              <a:t>Robin Hood</a:t>
            </a:r>
            <a:endParaRPr lang="en-US" i="1" dirty="0"/>
          </a:p>
        </p:txBody>
      </p:sp>
      <p:pic>
        <p:nvPicPr>
          <p:cNvPr id="13314" name="Picture 2" descr="http://upload.wikimedia.org/wikipedia/commons/c/c2/ChaneyPhantomoftheOpera.jpg"/>
          <p:cNvPicPr>
            <a:picLocks noChangeAspect="1" noChangeArrowheads="1"/>
          </p:cNvPicPr>
          <p:nvPr/>
        </p:nvPicPr>
        <p:blipFill>
          <a:blip r:embed="rId2" cstate="print"/>
          <a:srcRect/>
          <a:stretch>
            <a:fillRect/>
          </a:stretch>
        </p:blipFill>
        <p:spPr bwMode="auto">
          <a:xfrm>
            <a:off x="4969622" y="1524000"/>
            <a:ext cx="3884706" cy="4876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Radio and Phonograph Break Barriers</a:t>
            </a:r>
            <a:endParaRPr lang="en-US" dirty="0"/>
          </a:p>
        </p:txBody>
      </p:sp>
      <p:sp>
        <p:nvSpPr>
          <p:cNvPr id="3" name="Content Placeholder 2"/>
          <p:cNvSpPr>
            <a:spLocks noGrp="1"/>
          </p:cNvSpPr>
          <p:nvPr>
            <p:ph idx="1"/>
          </p:nvPr>
        </p:nvSpPr>
        <p:spPr>
          <a:xfrm>
            <a:off x="3429000" y="1676400"/>
            <a:ext cx="5486400" cy="4953000"/>
          </a:xfrm>
        </p:spPr>
        <p:txBody>
          <a:bodyPr>
            <a:normAutofit fontScale="77500" lnSpcReduction="20000"/>
          </a:bodyPr>
          <a:lstStyle/>
          <a:p>
            <a:r>
              <a:rPr lang="en-US" dirty="0" smtClean="0"/>
              <a:t>The phonograph and radio helped to standardize culture, making it easy for residents of the North, South, East, and West to all hear the same songs, learn the same dances, and share the same popular culture</a:t>
            </a:r>
          </a:p>
          <a:p>
            <a:r>
              <a:rPr lang="en-US" dirty="0" smtClean="0"/>
              <a:t>In 1920, an executive of the Westinghouse company started a radio station, KDKA, in Pittsburgh, PA</a:t>
            </a:r>
          </a:p>
          <a:p>
            <a:pPr lvl="1"/>
            <a:r>
              <a:rPr lang="en-US" dirty="0" smtClean="0"/>
              <a:t>Within three years there were 600 licensed stations broadcasting to 600,000 radio sets</a:t>
            </a:r>
            <a:endParaRPr lang="en-US" dirty="0"/>
          </a:p>
        </p:txBody>
      </p:sp>
      <p:pic>
        <p:nvPicPr>
          <p:cNvPr id="12290" name="Picture 2" descr="http://upload.wikimedia.org/wikipedia/commons/d/d6/VictorVPhonograph.jpg"/>
          <p:cNvPicPr>
            <a:picLocks noChangeAspect="1" noChangeArrowheads="1"/>
          </p:cNvPicPr>
          <p:nvPr/>
        </p:nvPicPr>
        <p:blipFill>
          <a:blip r:embed="rId2" cstate="print"/>
          <a:srcRect/>
          <a:stretch>
            <a:fillRect/>
          </a:stretch>
        </p:blipFill>
        <p:spPr bwMode="auto">
          <a:xfrm>
            <a:off x="228600" y="2133600"/>
            <a:ext cx="3199257" cy="4114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Radio and Phonograph Break Barriers</a:t>
            </a:r>
            <a:endParaRPr lang="en-US" dirty="0"/>
          </a:p>
        </p:txBody>
      </p:sp>
      <p:sp>
        <p:nvSpPr>
          <p:cNvPr id="3" name="Content Placeholder 2"/>
          <p:cNvSpPr>
            <a:spLocks noGrp="1"/>
          </p:cNvSpPr>
          <p:nvPr>
            <p:ph idx="1"/>
          </p:nvPr>
        </p:nvSpPr>
        <p:spPr>
          <a:xfrm>
            <a:off x="228600" y="1882808"/>
            <a:ext cx="6096000" cy="4746592"/>
          </a:xfrm>
        </p:spPr>
        <p:txBody>
          <a:bodyPr>
            <a:normAutofit fontScale="85000" lnSpcReduction="20000"/>
          </a:bodyPr>
          <a:lstStyle/>
          <a:p>
            <a:r>
              <a:rPr lang="en-US" dirty="0" smtClean="0"/>
              <a:t>Americans tuned in to hear religious sermons, news and weather reports, popular music, educational lectures, sporting events, and more</a:t>
            </a:r>
          </a:p>
          <a:p>
            <a:r>
              <a:rPr lang="en-US" dirty="0" smtClean="0"/>
              <a:t>In 1927, millions of Americans listened to the boxing match between Gene Tunney and Jack Dempsey</a:t>
            </a:r>
          </a:p>
          <a:p>
            <a:r>
              <a:rPr lang="en-US" dirty="0" smtClean="0"/>
              <a:t>The phonograph (like a modern record player) allowed people to listen to the music of their choice at their leisure</a:t>
            </a:r>
            <a:endParaRPr lang="en-US" dirty="0"/>
          </a:p>
        </p:txBody>
      </p:sp>
      <p:pic>
        <p:nvPicPr>
          <p:cNvPr id="11266" name="Picture 2" descr="https://culture20s30s.wikispaces.com/file/view/radios.ju.jpg/301648004/radios.ju.jpg"/>
          <p:cNvPicPr>
            <a:picLocks noChangeAspect="1" noChangeArrowheads="1"/>
          </p:cNvPicPr>
          <p:nvPr/>
        </p:nvPicPr>
        <p:blipFill>
          <a:blip r:embed="rId2" cstate="print"/>
          <a:srcRect/>
          <a:stretch>
            <a:fillRect/>
          </a:stretch>
        </p:blipFill>
        <p:spPr bwMode="auto">
          <a:xfrm>
            <a:off x="6096000" y="1219200"/>
            <a:ext cx="2714625" cy="27813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Charleston Music and Dance</a:t>
            </a:r>
            <a:endParaRPr lang="en-US" dirty="0"/>
          </a:p>
        </p:txBody>
      </p:sp>
      <p:sp>
        <p:nvSpPr>
          <p:cNvPr id="4" name="Rectangle 3">
            <a:hlinkClick r:id="rId2"/>
          </p:cNvPr>
          <p:cNvSpPr/>
          <p:nvPr/>
        </p:nvSpPr>
        <p:spPr>
          <a:xfrm>
            <a:off x="2438400" y="2590800"/>
            <a:ext cx="3810000" cy="1323439"/>
          </a:xfrm>
          <a:prstGeom prst="rect">
            <a:avLst/>
          </a:prstGeom>
        </p:spPr>
        <p:txBody>
          <a:bodyPr wrap="square">
            <a:spAutoFit/>
          </a:bodyPr>
          <a:lstStyle/>
          <a:p>
            <a:pPr algn="ctr"/>
            <a:r>
              <a:rPr lang="en-US" sz="4000" b="1" dirty="0" smtClean="0"/>
              <a:t>The Charleston</a:t>
            </a:r>
            <a:endParaRPr lang="en-US" sz="40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Culture Creates Heroes</a:t>
            </a:r>
            <a:endParaRPr lang="en-US" dirty="0"/>
          </a:p>
        </p:txBody>
      </p:sp>
      <p:sp>
        <p:nvSpPr>
          <p:cNvPr id="3" name="Content Placeholder 2"/>
          <p:cNvSpPr>
            <a:spLocks noGrp="1"/>
          </p:cNvSpPr>
          <p:nvPr>
            <p:ph idx="1"/>
          </p:nvPr>
        </p:nvSpPr>
        <p:spPr>
          <a:xfrm>
            <a:off x="2362200" y="1524000"/>
            <a:ext cx="6477000" cy="5105400"/>
          </a:xfrm>
        </p:spPr>
        <p:txBody>
          <a:bodyPr>
            <a:normAutofit fontScale="92500"/>
          </a:bodyPr>
          <a:lstStyle/>
          <a:p>
            <a:r>
              <a:rPr lang="en-US" dirty="0" smtClean="0"/>
              <a:t>The 1920s became known as the Golden Age of Sports due to the large number of famous athletes</a:t>
            </a:r>
          </a:p>
          <a:p>
            <a:pPr lvl="1"/>
            <a:r>
              <a:rPr lang="en-US" dirty="0" smtClean="0"/>
              <a:t>Babe Ruth </a:t>
            </a:r>
            <a:r>
              <a:rPr lang="en-US" dirty="0" smtClean="0">
                <a:sym typeface="Wingdings" pitchFamily="2" charset="2"/>
              </a:rPr>
              <a:t> baseball player for the New York Yankees and Boston Red Sox that became a homerun legend</a:t>
            </a:r>
          </a:p>
          <a:p>
            <a:pPr lvl="1"/>
            <a:r>
              <a:rPr lang="en-US" dirty="0" smtClean="0">
                <a:sym typeface="Wingdings" pitchFamily="2" charset="2"/>
              </a:rPr>
              <a:t>Red Grange  football star</a:t>
            </a:r>
          </a:p>
          <a:p>
            <a:pPr lvl="1"/>
            <a:r>
              <a:rPr lang="en-US" dirty="0" smtClean="0">
                <a:sym typeface="Wingdings" pitchFamily="2" charset="2"/>
              </a:rPr>
              <a:t>Jack Dempsey  boxing champion</a:t>
            </a:r>
          </a:p>
          <a:p>
            <a:pPr lvl="1"/>
            <a:r>
              <a:rPr lang="en-US" dirty="0" smtClean="0">
                <a:sym typeface="Wingdings" pitchFamily="2" charset="2"/>
              </a:rPr>
              <a:t>Bobby Jones  golf legend</a:t>
            </a:r>
          </a:p>
          <a:p>
            <a:pPr lvl="1"/>
            <a:r>
              <a:rPr lang="en-US" dirty="0" smtClean="0">
                <a:sym typeface="Wingdings" pitchFamily="2" charset="2"/>
              </a:rPr>
              <a:t>Bill Tilden  excelled in tennis</a:t>
            </a:r>
          </a:p>
          <a:p>
            <a:pPr lvl="1"/>
            <a:r>
              <a:rPr lang="en-US" dirty="0" smtClean="0">
                <a:sym typeface="Wingdings" pitchFamily="2" charset="2"/>
              </a:rPr>
              <a:t>Gertrude Ederle  first woman to swim the English Channel</a:t>
            </a:r>
            <a:endParaRPr lang="en-US" dirty="0"/>
          </a:p>
        </p:txBody>
      </p:sp>
      <p:pic>
        <p:nvPicPr>
          <p:cNvPr id="10242" name="Picture 2" descr="http://bioproj.sabr.org/bp_ftp/images3/RuthBabe.jpg"/>
          <p:cNvPicPr>
            <a:picLocks noChangeAspect="1" noChangeArrowheads="1"/>
          </p:cNvPicPr>
          <p:nvPr/>
        </p:nvPicPr>
        <p:blipFill>
          <a:blip r:embed="rId2" cstate="print"/>
          <a:srcRect/>
          <a:stretch>
            <a:fillRect/>
          </a:stretch>
        </p:blipFill>
        <p:spPr bwMode="auto">
          <a:xfrm>
            <a:off x="228600" y="2362200"/>
            <a:ext cx="2549549" cy="336232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ustom 5">
      <a:dk1>
        <a:sysClr val="windowText" lastClr="000000"/>
      </a:dk1>
      <a:lt1>
        <a:sysClr val="window" lastClr="FFFFFF"/>
      </a:lt1>
      <a:dk2>
        <a:srgbClr val="7F7F7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94</TotalTime>
  <Words>1201</Words>
  <Application>Microsoft Office PowerPoint</Application>
  <PresentationFormat>On-screen Show (4:3)</PresentationFormat>
  <Paragraphs>92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Verve</vt:lpstr>
      <vt:lpstr>Emergence of a New Mass Culture</vt:lpstr>
      <vt:lpstr>More Leisure Time Available</vt:lpstr>
      <vt:lpstr>Americans Flock to the Movies</vt:lpstr>
      <vt:lpstr>Famous Actors of the Era</vt:lpstr>
      <vt:lpstr>Famous Actors of the Era</vt:lpstr>
      <vt:lpstr> Radio and Phonograph Break Barriers</vt:lpstr>
      <vt:lpstr> Radio and Phonograph Break Barriers</vt:lpstr>
      <vt:lpstr>The Charleston Music and Dance</vt:lpstr>
      <vt:lpstr>Pop Culture Creates Heroes</vt:lpstr>
      <vt:lpstr>Charles Lindbergh Inspires the Nation</vt:lpstr>
      <vt:lpstr>Flappers Challenge the Traditional Past</vt:lpstr>
      <vt:lpstr>Flappers Challenge the Traditional Past</vt:lpstr>
      <vt:lpstr>Women Make Political Strides</vt:lpstr>
      <vt:lpstr>Changing Family Life</vt:lpstr>
      <vt:lpstr>Art Reflects Social Uncertainty</vt:lpstr>
      <vt:lpstr>Postwar Literature Flourishes</vt:lpstr>
      <vt:lpstr>American Postwar Novelists</vt:lpstr>
      <vt:lpstr>Modern Painting Challenges Tradition</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Emergence of a New Mass Culture</dc:title>
  <dc:creator>lbyrne</dc:creator>
  <cp:lastModifiedBy>lbyrne</cp:lastModifiedBy>
  <cp:revision>12</cp:revision>
  <dcterms:created xsi:type="dcterms:W3CDTF">2014-10-03T17:38:58Z</dcterms:created>
  <dcterms:modified xsi:type="dcterms:W3CDTF">2014-10-13T13:00:40Z</dcterms:modified>
</cp:coreProperties>
</file>