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08"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178304B-4C14-44AB-BA94-B728385121D6}" type="datetimeFigureOut">
              <a:rPr lang="en-US" smtClean="0"/>
              <a:pPr/>
              <a:t>9/30/2014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8F8CDDA-C492-4E66-AA30-79AA6C15F96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78304B-4C14-44AB-BA94-B728385121D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8CDDA-C492-4E66-AA30-79AA6C15F9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78304B-4C14-44AB-BA94-B728385121D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8CDDA-C492-4E66-AA30-79AA6C15F9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178304B-4C14-44AB-BA94-B728385121D6}"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F8CDDA-C492-4E66-AA30-79AA6C15F96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178304B-4C14-44AB-BA94-B728385121D6}" type="datetimeFigureOut">
              <a:rPr lang="en-US" smtClean="0"/>
              <a:pPr/>
              <a:t>9/30/2014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8F8CDDA-C492-4E66-AA30-79AA6C15F96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78304B-4C14-44AB-BA94-B728385121D6}"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8CDDA-C492-4E66-AA30-79AA6C15F96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178304B-4C14-44AB-BA94-B728385121D6}" type="datetimeFigureOut">
              <a:rPr lang="en-US" smtClean="0"/>
              <a:pPr/>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F8CDDA-C492-4E66-AA30-79AA6C15F96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178304B-4C14-44AB-BA94-B728385121D6}"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F8CDDA-C492-4E66-AA30-79AA6C15F9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8304B-4C14-44AB-BA94-B728385121D6}"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F8CDDA-C492-4E66-AA30-79AA6C15F9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78304B-4C14-44AB-BA94-B728385121D6}"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F8CDDA-C492-4E66-AA30-79AA6C15F96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178304B-4C14-44AB-BA94-B728385121D6}" type="datetimeFigureOut">
              <a:rPr lang="en-US" smtClean="0"/>
              <a:pPr/>
              <a:t>9/30/2014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8F8CDDA-C492-4E66-AA30-79AA6C15F96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178304B-4C14-44AB-BA94-B728385121D6}" type="datetimeFigureOut">
              <a:rPr lang="en-US" smtClean="0"/>
              <a:pPr/>
              <a:t>9/30/2014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F8CDDA-C492-4E66-AA30-79AA6C15F9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FDR &amp; The New Deal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Deal Effects on Women</a:t>
            </a:r>
            <a:endParaRPr lang="en-US" dirty="0"/>
          </a:p>
        </p:txBody>
      </p:sp>
      <p:sp>
        <p:nvSpPr>
          <p:cNvPr id="3" name="Content Placeholder 2"/>
          <p:cNvSpPr>
            <a:spLocks noGrp="1"/>
          </p:cNvSpPr>
          <p:nvPr>
            <p:ph sz="quarter" idx="1"/>
          </p:nvPr>
        </p:nvSpPr>
        <p:spPr/>
        <p:txBody>
          <a:bodyPr/>
          <a:lstStyle/>
          <a:p>
            <a:r>
              <a:rPr lang="en-US" dirty="0" smtClean="0"/>
              <a:t>Some women were provided with the opportunity to increase their political influence and to promote women’s rights</a:t>
            </a:r>
          </a:p>
          <a:p>
            <a:r>
              <a:rPr lang="en-US" dirty="0" smtClean="0"/>
              <a:t>Eleanor Roosevelt, the first lady, toured the nation, visited farms, Indian reservations, and coal mines</a:t>
            </a:r>
          </a:p>
          <a:p>
            <a:r>
              <a:rPr lang="en-US" dirty="0" smtClean="0"/>
              <a:t>The Roosevelt Administration appointed the first female cabinet member, Francis Perkins, as the Secretary of Labor</a:t>
            </a:r>
          </a:p>
          <a:p>
            <a:r>
              <a:rPr lang="en-US" dirty="0" smtClean="0"/>
              <a:t>However, many historians argue that the New Deal also reinforced many traditional gender roles views of the time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Deal Effects on African Americans</a:t>
            </a:r>
            <a:endParaRPr lang="en-US" dirty="0"/>
          </a:p>
        </p:txBody>
      </p:sp>
      <p:sp>
        <p:nvSpPr>
          <p:cNvPr id="3" name="Content Placeholder 2"/>
          <p:cNvSpPr>
            <a:spLocks noGrp="1"/>
          </p:cNvSpPr>
          <p:nvPr>
            <p:ph sz="quarter" idx="1"/>
          </p:nvPr>
        </p:nvSpPr>
        <p:spPr>
          <a:xfrm>
            <a:off x="304800" y="1447800"/>
            <a:ext cx="8382000" cy="4572000"/>
          </a:xfrm>
        </p:spPr>
        <p:txBody>
          <a:bodyPr/>
          <a:lstStyle/>
          <a:p>
            <a:r>
              <a:rPr lang="en-US" dirty="0" smtClean="0"/>
              <a:t>When the depression first hit, the first group of people to lose jobs were African Americans</a:t>
            </a:r>
          </a:p>
          <a:p>
            <a:pPr lvl="1"/>
            <a:r>
              <a:rPr lang="en-US" dirty="0" smtClean="0"/>
              <a:t>Unemployment rate was almost 50%, compared to the national 25%</a:t>
            </a:r>
          </a:p>
          <a:p>
            <a:r>
              <a:rPr lang="en-US" dirty="0" smtClean="0"/>
              <a:t>Black Cabinet </a:t>
            </a:r>
            <a:r>
              <a:rPr lang="en-US" dirty="0" smtClean="0">
                <a:sym typeface="Wingdings" pitchFamily="2" charset="2"/>
              </a:rPr>
              <a:t> Roosevelt invited many African Americans to advise him</a:t>
            </a:r>
          </a:p>
          <a:p>
            <a:r>
              <a:rPr lang="en-US" dirty="0" smtClean="0">
                <a:sym typeface="Wingdings" pitchFamily="2" charset="2"/>
              </a:rPr>
              <a:t>Mary McLeod Bethune  member of the Black Cabinet and founder of the Bethune </a:t>
            </a:r>
            <a:r>
              <a:rPr lang="en-US" dirty="0" err="1" smtClean="0">
                <a:sym typeface="Wingdings" pitchFamily="2" charset="2"/>
              </a:rPr>
              <a:t>Cookman</a:t>
            </a:r>
            <a:r>
              <a:rPr lang="en-US" dirty="0" smtClean="0">
                <a:sym typeface="Wingdings" pitchFamily="2" charset="2"/>
              </a:rPr>
              <a:t> College</a:t>
            </a:r>
          </a:p>
          <a:p>
            <a:r>
              <a:rPr lang="en-US" dirty="0" smtClean="0">
                <a:sym typeface="Wingdings" pitchFamily="2" charset="2"/>
              </a:rPr>
              <a:t>However, not everything Roosevelt did was in support of black rights</a:t>
            </a:r>
          </a:p>
          <a:p>
            <a:pPr lvl="1"/>
            <a:r>
              <a:rPr lang="en-US" dirty="0" smtClean="0">
                <a:sym typeface="Wingdings" pitchFamily="2" charset="2"/>
              </a:rPr>
              <a:t>He refused to support an anti-lynching act proposed by the NAACP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New Deal Effects on Native Americans</a:t>
            </a:r>
            <a:endParaRPr lang="en-US" dirty="0"/>
          </a:p>
        </p:txBody>
      </p:sp>
      <p:sp>
        <p:nvSpPr>
          <p:cNvPr id="3" name="Content Placeholder 2"/>
          <p:cNvSpPr>
            <a:spLocks noGrp="1"/>
          </p:cNvSpPr>
          <p:nvPr>
            <p:ph sz="quarter" idx="1"/>
          </p:nvPr>
        </p:nvSpPr>
        <p:spPr>
          <a:xfrm>
            <a:off x="304800" y="1447800"/>
            <a:ext cx="8382000" cy="4572000"/>
          </a:xfrm>
        </p:spPr>
        <p:txBody>
          <a:bodyPr/>
          <a:lstStyle/>
          <a:p>
            <a:r>
              <a:rPr lang="en-US" dirty="0" smtClean="0"/>
              <a:t>It became clear that the Dawes Act of 1887 was not benefitting the Native Americans</a:t>
            </a:r>
          </a:p>
          <a:p>
            <a:r>
              <a:rPr lang="en-US" dirty="0" smtClean="0"/>
              <a:t>Indian New Deal </a:t>
            </a:r>
            <a:r>
              <a:rPr lang="en-US" dirty="0" smtClean="0">
                <a:sym typeface="Wingdings" pitchFamily="2" charset="2"/>
              </a:rPr>
              <a:t> gave Indians economic assistance and greater control over their own affairs</a:t>
            </a:r>
          </a:p>
          <a:p>
            <a:r>
              <a:rPr lang="en-US" dirty="0" smtClean="0">
                <a:sym typeface="Wingdings" pitchFamily="2" charset="2"/>
              </a:rPr>
              <a:t>Indian Civilian Conservation Corps  aided the construction of new schools and hospitals on reservations and Indian lands</a:t>
            </a:r>
          </a:p>
          <a:p>
            <a:r>
              <a:rPr lang="en-US" dirty="0" smtClean="0">
                <a:sym typeface="Wingdings" pitchFamily="2" charset="2"/>
              </a:rPr>
              <a:t>Indian Reorganization Act of 1934  restored tribal control over Native American land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a New Political Coalition</a:t>
            </a:r>
            <a:endParaRPr lang="en-US" dirty="0"/>
          </a:p>
        </p:txBody>
      </p:sp>
      <p:sp>
        <p:nvSpPr>
          <p:cNvPr id="3" name="Content Placeholder 2"/>
          <p:cNvSpPr>
            <a:spLocks noGrp="1"/>
          </p:cNvSpPr>
          <p:nvPr>
            <p:ph sz="quarter" idx="1"/>
          </p:nvPr>
        </p:nvSpPr>
        <p:spPr/>
        <p:txBody>
          <a:bodyPr/>
          <a:lstStyle/>
          <a:p>
            <a:r>
              <a:rPr lang="en-US" dirty="0" smtClean="0"/>
              <a:t>By the time Roosevelt passed away in 1945, he had been elected to the presidency an unprecedented </a:t>
            </a:r>
            <a:r>
              <a:rPr lang="en-US" b="1" dirty="0" smtClean="0"/>
              <a:t>four</a:t>
            </a:r>
            <a:r>
              <a:rPr lang="en-US" dirty="0" smtClean="0"/>
              <a:t> times</a:t>
            </a:r>
          </a:p>
          <a:p>
            <a:r>
              <a:rPr lang="en-US" dirty="0" smtClean="0"/>
              <a:t>His ability to unite many different facets of American live became known as the New Deal Coalition</a:t>
            </a:r>
          </a:p>
          <a:p>
            <a:r>
              <a:rPr lang="en-US" dirty="0" smtClean="0"/>
              <a:t>This coalition united southern whites, northern blue collar workers, immigrants, poor Midwestern farmers, and African Americans</a:t>
            </a:r>
          </a:p>
          <a:p>
            <a:r>
              <a:rPr lang="en-US" dirty="0" smtClean="0"/>
              <a:t>Roosevelt’s election shifted the traditionally republican vote of African Americans to democratic</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Discussion</a:t>
            </a:r>
            <a:endParaRPr lang="en-US" dirty="0"/>
          </a:p>
        </p:txBody>
      </p:sp>
      <p:sp>
        <p:nvSpPr>
          <p:cNvPr id="3" name="Content Placeholder 2"/>
          <p:cNvSpPr>
            <a:spLocks noGrp="1"/>
          </p:cNvSpPr>
          <p:nvPr>
            <p:ph sz="quarter" idx="1"/>
          </p:nvPr>
        </p:nvSpPr>
        <p:spPr/>
        <p:txBody>
          <a:bodyPr/>
          <a:lstStyle/>
          <a:p>
            <a:r>
              <a:rPr lang="en-US" dirty="0" smtClean="0"/>
              <a:t>How did the New Deal expand the government’s role in the economy?</a:t>
            </a:r>
          </a:p>
          <a:p>
            <a:r>
              <a:rPr lang="en-US" dirty="0" smtClean="0"/>
              <a:t>A welfare state is defined as a government that assumes responsibility for providing for the welfare of children and the poor, elderly, sick, disabled, and unemployed.  How has American assumed this role?</a:t>
            </a:r>
          </a:p>
          <a:p>
            <a:r>
              <a:rPr lang="en-US" dirty="0" smtClean="0"/>
              <a:t>How did the establishment of the New Deal change the nature of the presidency?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Roosevelt Becomes President</a:t>
            </a:r>
            <a:endParaRPr lang="en-US" dirty="0"/>
          </a:p>
        </p:txBody>
      </p:sp>
      <p:sp>
        <p:nvSpPr>
          <p:cNvPr id="3" name="Content Placeholder 2"/>
          <p:cNvSpPr>
            <a:spLocks noGrp="1"/>
          </p:cNvSpPr>
          <p:nvPr>
            <p:ph sz="quarter" idx="1"/>
          </p:nvPr>
        </p:nvSpPr>
        <p:spPr>
          <a:xfrm>
            <a:off x="381000" y="1447800"/>
            <a:ext cx="8305800" cy="4953000"/>
          </a:xfrm>
        </p:spPr>
        <p:txBody>
          <a:bodyPr>
            <a:normAutofit lnSpcReduction="10000"/>
          </a:bodyPr>
          <a:lstStyle/>
          <a:p>
            <a:r>
              <a:rPr lang="en-US" dirty="0" smtClean="0"/>
              <a:t>In 1932, it became clear to the American public that the depression was not improving</a:t>
            </a:r>
          </a:p>
          <a:p>
            <a:r>
              <a:rPr lang="en-US" dirty="0" smtClean="0"/>
              <a:t>In July, Franklin D. Roosevelt accepted the bid from the Democratic Party to run for President</a:t>
            </a:r>
          </a:p>
          <a:p>
            <a:r>
              <a:rPr lang="en-US" dirty="0" smtClean="0"/>
              <a:t>Hoover and Roosevelt advocated very different approaches to fixing the depression:</a:t>
            </a:r>
          </a:p>
          <a:p>
            <a:pPr lvl="1"/>
            <a:r>
              <a:rPr lang="en-US" dirty="0" smtClean="0"/>
              <a:t>Hoover believed that depression relief should come from state and local government and private agencies</a:t>
            </a:r>
          </a:p>
          <a:p>
            <a:pPr lvl="1"/>
            <a:r>
              <a:rPr lang="en-US" dirty="0" smtClean="0"/>
              <a:t>Roosevelt believed that the federal government should institute new programs to aid the American people</a:t>
            </a:r>
          </a:p>
          <a:p>
            <a:r>
              <a:rPr lang="en-US" dirty="0" smtClean="0"/>
              <a:t>In November 1932, FDR won the presidency and took over in March, 1933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First Hundred Days</a:t>
            </a:r>
            <a:endParaRPr lang="en-US" dirty="0"/>
          </a:p>
        </p:txBody>
      </p:sp>
      <p:sp>
        <p:nvSpPr>
          <p:cNvPr id="3" name="Content Placeholder 2"/>
          <p:cNvSpPr>
            <a:spLocks noGrp="1"/>
          </p:cNvSpPr>
          <p:nvPr>
            <p:ph sz="quarter" idx="1"/>
          </p:nvPr>
        </p:nvSpPr>
        <p:spPr>
          <a:xfrm>
            <a:off x="304800" y="1219200"/>
            <a:ext cx="8534400" cy="5257800"/>
          </a:xfrm>
        </p:spPr>
        <p:txBody>
          <a:bodyPr>
            <a:normAutofit fontScale="92500" lnSpcReduction="20000"/>
          </a:bodyPr>
          <a:lstStyle/>
          <a:p>
            <a:r>
              <a:rPr lang="en-US" dirty="0" smtClean="0"/>
              <a:t>During his first hundred days of office, FDR proposed and Congress passed 15 new bills</a:t>
            </a:r>
          </a:p>
          <a:p>
            <a:r>
              <a:rPr lang="en-US" dirty="0" smtClean="0"/>
              <a:t>Collectively, these measures became known as the “First New Deal”</a:t>
            </a:r>
          </a:p>
          <a:p>
            <a:pPr lvl="1"/>
            <a:r>
              <a:rPr lang="en-US" dirty="0" smtClean="0"/>
              <a:t>Main goal: relief (from the immediate hardships of the depression), recovery (a long-term economic recovery), and reform (to prevent future depressions of this magnitude)</a:t>
            </a:r>
          </a:p>
          <a:p>
            <a:r>
              <a:rPr lang="en-US" dirty="0" smtClean="0"/>
              <a:t>Roosevelt would deliver informal radio speeches, known as “fireside chats” to the American people</a:t>
            </a:r>
          </a:p>
          <a:p>
            <a:r>
              <a:rPr lang="en-US" dirty="0" smtClean="0"/>
              <a:t>Emergency Banking Bill </a:t>
            </a:r>
            <a:r>
              <a:rPr lang="en-US" dirty="0" smtClean="0">
                <a:sym typeface="Wingdings" pitchFamily="2" charset="2"/>
              </a:rPr>
              <a:t> gave the President broad powers to deal with the banking crisis</a:t>
            </a:r>
          </a:p>
          <a:p>
            <a:pPr lvl="1"/>
            <a:r>
              <a:rPr lang="en-US" dirty="0" smtClean="0">
                <a:sym typeface="Wingdings" pitchFamily="2" charset="2"/>
              </a:rPr>
              <a:t>Allowed Roosevelt to declare banking holidays (temporary closure of banks)</a:t>
            </a:r>
          </a:p>
          <a:p>
            <a:r>
              <a:rPr lang="en-US" b="1" u="sng" dirty="0" smtClean="0"/>
              <a:t>Federal Deposit Insurance Corporation</a:t>
            </a:r>
            <a:r>
              <a:rPr lang="en-US" dirty="0" smtClean="0"/>
              <a:t> (FDIC) </a:t>
            </a:r>
            <a:r>
              <a:rPr lang="en-US" dirty="0" smtClean="0">
                <a:sym typeface="Wingdings" pitchFamily="2" charset="2"/>
              </a:rPr>
              <a:t> insured bank deposits up to $5,000</a:t>
            </a:r>
          </a:p>
          <a:p>
            <a:r>
              <a:rPr lang="en-US" b="1" u="sng" dirty="0" smtClean="0">
                <a:sym typeface="Wingdings" pitchFamily="2" charset="2"/>
              </a:rPr>
              <a:t>Securities and Exchange Commission</a:t>
            </a:r>
            <a:r>
              <a:rPr lang="en-US" dirty="0" smtClean="0">
                <a:sym typeface="Wingdings" pitchFamily="2" charset="2"/>
              </a:rPr>
              <a:t> (SEC)  regulates the stock market and makes it a safer place for investment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Critics of the First New Deal</a:t>
            </a:r>
            <a:endParaRPr lang="en-US" dirty="0"/>
          </a:p>
        </p:txBody>
      </p:sp>
      <p:sp>
        <p:nvSpPr>
          <p:cNvPr id="3" name="Content Placeholder 2"/>
          <p:cNvSpPr>
            <a:spLocks noGrp="1"/>
          </p:cNvSpPr>
          <p:nvPr>
            <p:ph sz="quarter" idx="1"/>
          </p:nvPr>
        </p:nvSpPr>
        <p:spPr>
          <a:xfrm>
            <a:off x="381000" y="1447800"/>
            <a:ext cx="8305800" cy="4572000"/>
          </a:xfrm>
        </p:spPr>
        <p:txBody>
          <a:bodyPr/>
          <a:lstStyle/>
          <a:p>
            <a:r>
              <a:rPr lang="en-US" dirty="0" smtClean="0"/>
              <a:t>Conservatives accused FDR of supporting socialism</a:t>
            </a:r>
          </a:p>
          <a:p>
            <a:r>
              <a:rPr lang="en-US" dirty="0" smtClean="0"/>
              <a:t>Socialist leaders claimed the New Deal did not do enough to end the depression</a:t>
            </a:r>
          </a:p>
          <a:p>
            <a:pPr lvl="1"/>
            <a:r>
              <a:rPr lang="en-US" dirty="0" smtClean="0"/>
              <a:t>The American Communist Party described the New Deal as a “capitalist ruse.”</a:t>
            </a:r>
          </a:p>
          <a:p>
            <a:r>
              <a:rPr lang="en-US" dirty="0" smtClean="0"/>
              <a:t>Populists, who viewed themselves as the voice of the common people, challenged that the New Deal was only helping the American elite</a:t>
            </a:r>
          </a:p>
          <a:p>
            <a:pPr lvl="1"/>
            <a:r>
              <a:rPr lang="en-US" dirty="0" smtClean="0"/>
              <a:t>Roosevelt’s greatest opponents were Francis Townsend, Father Charles Coughlin, and Huey Long</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r>
              <a:rPr lang="en-US" dirty="0" smtClean="0"/>
              <a:t>Critics of the First New Deal</a:t>
            </a:r>
            <a:endParaRPr lang="en-US" dirty="0"/>
          </a:p>
        </p:txBody>
      </p:sp>
      <p:graphicFrame>
        <p:nvGraphicFramePr>
          <p:cNvPr id="5" name="Content Placeholder 4"/>
          <p:cNvGraphicFramePr>
            <a:graphicFrameLocks noGrp="1"/>
          </p:cNvGraphicFramePr>
          <p:nvPr>
            <p:ph sz="quarter" idx="1"/>
          </p:nvPr>
        </p:nvGraphicFramePr>
        <p:xfrm>
          <a:off x="304800" y="1066800"/>
          <a:ext cx="8610600" cy="5212080"/>
        </p:xfrm>
        <a:graphic>
          <a:graphicData uri="http://schemas.openxmlformats.org/drawingml/2006/table">
            <a:tbl>
              <a:tblPr firstRow="1" bandRow="1">
                <a:tableStyleId>{5C22544A-7EE6-4342-B048-85BDC9FD1C3A}</a:tableStyleId>
              </a:tblPr>
              <a:tblGrid>
                <a:gridCol w="1295400"/>
                <a:gridCol w="2438400"/>
                <a:gridCol w="2286000"/>
                <a:gridCol w="2590800"/>
              </a:tblGrid>
              <a:tr h="370840">
                <a:tc>
                  <a:txBody>
                    <a:bodyPr/>
                    <a:lstStyle/>
                    <a:p>
                      <a:endParaRPr lang="en-US" sz="2200" dirty="0"/>
                    </a:p>
                  </a:txBody>
                  <a:tcPr/>
                </a:tc>
                <a:tc>
                  <a:txBody>
                    <a:bodyPr/>
                    <a:lstStyle/>
                    <a:p>
                      <a:r>
                        <a:rPr lang="en-US" sz="2200" dirty="0" smtClean="0"/>
                        <a:t>Francis Townsend</a:t>
                      </a:r>
                      <a:endParaRPr lang="en-US" sz="2200" dirty="0"/>
                    </a:p>
                  </a:txBody>
                  <a:tcPr/>
                </a:tc>
                <a:tc>
                  <a:txBody>
                    <a:bodyPr/>
                    <a:lstStyle/>
                    <a:p>
                      <a:r>
                        <a:rPr lang="en-US" sz="2200" dirty="0" smtClean="0"/>
                        <a:t>Father Charles</a:t>
                      </a:r>
                      <a:r>
                        <a:rPr lang="en-US" sz="2200" baseline="0" dirty="0" smtClean="0"/>
                        <a:t> </a:t>
                      </a:r>
                      <a:r>
                        <a:rPr lang="en-US" sz="2200" dirty="0" smtClean="0"/>
                        <a:t>Coughlin</a:t>
                      </a:r>
                      <a:endParaRPr lang="en-US" sz="2200" dirty="0"/>
                    </a:p>
                  </a:txBody>
                  <a:tcPr/>
                </a:tc>
                <a:tc>
                  <a:txBody>
                    <a:bodyPr/>
                    <a:lstStyle/>
                    <a:p>
                      <a:r>
                        <a:rPr lang="en-US" sz="2200" dirty="0" smtClean="0"/>
                        <a:t>Huey</a:t>
                      </a:r>
                      <a:r>
                        <a:rPr lang="en-US" sz="2200" baseline="0" dirty="0" smtClean="0"/>
                        <a:t> </a:t>
                      </a:r>
                      <a:r>
                        <a:rPr lang="en-US" sz="2200" dirty="0" smtClean="0"/>
                        <a:t>Long</a:t>
                      </a:r>
                      <a:endParaRPr lang="en-US" sz="2200" dirty="0"/>
                    </a:p>
                  </a:txBody>
                  <a:tcPr/>
                </a:tc>
              </a:tr>
              <a:tr h="370840">
                <a:tc>
                  <a:txBody>
                    <a:bodyPr/>
                    <a:lstStyle/>
                    <a:p>
                      <a:pPr algn="ctr"/>
                      <a:r>
                        <a:rPr lang="en-US" sz="2200" b="1" dirty="0" smtClean="0"/>
                        <a:t>Criticism</a:t>
                      </a:r>
                      <a:r>
                        <a:rPr lang="en-US" sz="2200" b="1" baseline="0" dirty="0" smtClean="0"/>
                        <a:t> of the New Deal</a:t>
                      </a:r>
                      <a:endParaRPr lang="en-US" sz="2200" b="1" dirty="0"/>
                    </a:p>
                  </a:txBody>
                  <a:tcPr/>
                </a:tc>
                <a:tc>
                  <a:txBody>
                    <a:bodyPr/>
                    <a:lstStyle/>
                    <a:p>
                      <a:r>
                        <a:rPr lang="en-US" sz="2200" dirty="0" smtClean="0"/>
                        <a:t>Believed</a:t>
                      </a:r>
                      <a:r>
                        <a:rPr lang="en-US" sz="2200" baseline="0" dirty="0" smtClean="0"/>
                        <a:t> that the New Deal was not doing enough to aid the elderly.  Called for the federal government to provide $200 a month to all citizens over the age of 60.  He believed that these funds would filter down through the rest of society and help </a:t>
                      </a:r>
                      <a:r>
                        <a:rPr lang="en-US" sz="2200" baseline="0" smtClean="0"/>
                        <a:t>the economy.</a:t>
                      </a:r>
                      <a:endParaRPr lang="en-US" sz="2200" dirty="0"/>
                    </a:p>
                  </a:txBody>
                  <a:tcPr/>
                </a:tc>
                <a:tc>
                  <a:txBody>
                    <a:bodyPr/>
                    <a:lstStyle/>
                    <a:p>
                      <a:r>
                        <a:rPr lang="en-US" sz="2200" dirty="0" smtClean="0"/>
                        <a:t>Coughlin claime</a:t>
                      </a:r>
                      <a:r>
                        <a:rPr lang="en-US" sz="2200" baseline="0" dirty="0" smtClean="0"/>
                        <a:t>d that Roosevelt was not doing enough to fight the depression.  He wanted to nationalize industry claimed that the Jews and Communists were ruining the country.</a:t>
                      </a:r>
                      <a:endParaRPr lang="en-US" sz="2200" dirty="0"/>
                    </a:p>
                  </a:txBody>
                  <a:tcPr/>
                </a:tc>
                <a:tc>
                  <a:txBody>
                    <a:bodyPr/>
                    <a:lstStyle/>
                    <a:p>
                      <a:r>
                        <a:rPr lang="en-US" sz="2200" dirty="0" smtClean="0"/>
                        <a:t>Huey</a:t>
                      </a:r>
                      <a:r>
                        <a:rPr lang="en-US" sz="2200" baseline="0" dirty="0" smtClean="0"/>
                        <a:t> Long was a senator from Louisiana who used “folksy” speeches to appeal to the masses.  Long’s solution to the depression, called “Share Our Wealth,” proposed high taxes on the wealthy and large corporations and redistribution of their income to the poor.</a:t>
                      </a:r>
                      <a:endParaRPr lang="en-US" sz="22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New Deal</a:t>
            </a:r>
            <a:endParaRPr lang="en-US" dirty="0"/>
          </a:p>
        </p:txBody>
      </p:sp>
      <p:sp>
        <p:nvSpPr>
          <p:cNvPr id="3" name="Content Placeholder 2"/>
          <p:cNvSpPr>
            <a:spLocks noGrp="1"/>
          </p:cNvSpPr>
          <p:nvPr>
            <p:ph sz="quarter" idx="1"/>
          </p:nvPr>
        </p:nvSpPr>
        <p:spPr>
          <a:xfrm>
            <a:off x="457200" y="1447800"/>
            <a:ext cx="8382000" cy="4953000"/>
          </a:xfrm>
        </p:spPr>
        <p:txBody>
          <a:bodyPr>
            <a:normAutofit/>
          </a:bodyPr>
          <a:lstStyle/>
          <a:p>
            <a:r>
              <a:rPr lang="en-US" dirty="0" smtClean="0"/>
              <a:t>In the spring of 1935, Congress approved $5 billion for new job creation, headed by the Works Progress Administration</a:t>
            </a:r>
          </a:p>
          <a:p>
            <a:pPr lvl="1"/>
            <a:r>
              <a:rPr lang="en-US" dirty="0" smtClean="0"/>
              <a:t>The WPA built highways, dredged rivers and harbors, and promoted soil and water conservation</a:t>
            </a:r>
          </a:p>
          <a:p>
            <a:pPr lvl="1"/>
            <a:r>
              <a:rPr lang="en-US" dirty="0" smtClean="0"/>
              <a:t>Large expenditures by the federal government increased the national debt from $461 million in 1932 to $4.4 billion in 1936</a:t>
            </a:r>
          </a:p>
          <a:p>
            <a:pPr lvl="1"/>
            <a:r>
              <a:rPr lang="en-US" dirty="0" smtClean="0"/>
              <a:t>However, John Maynard Keynes, a British economist, argued that deficit spending was necessary to end the depression</a:t>
            </a:r>
          </a:p>
          <a:p>
            <a:r>
              <a:rPr lang="en-US" dirty="0" smtClean="0"/>
              <a:t>Social Security Act (1935) </a:t>
            </a:r>
            <a:r>
              <a:rPr lang="en-US" dirty="0" smtClean="0">
                <a:sym typeface="Wingdings" pitchFamily="2" charset="2"/>
              </a:rPr>
              <a:t> established unemployment insurance, insurance for victims of work-related accidents, provided aid for poverty-stricken mothers and children, the blind, and disabled, and created a pension system for the elderly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New Deal</a:t>
            </a:r>
            <a:endParaRPr lang="en-US" dirty="0"/>
          </a:p>
        </p:txBody>
      </p:sp>
      <p:sp>
        <p:nvSpPr>
          <p:cNvPr id="3" name="Content Placeholder 2"/>
          <p:cNvSpPr>
            <a:spLocks noGrp="1"/>
          </p:cNvSpPr>
          <p:nvPr>
            <p:ph sz="quarter" idx="1"/>
          </p:nvPr>
        </p:nvSpPr>
        <p:spPr>
          <a:xfrm>
            <a:off x="457200" y="1447800"/>
            <a:ext cx="8305800" cy="5029200"/>
          </a:xfrm>
        </p:spPr>
        <p:txBody>
          <a:bodyPr>
            <a:normAutofit fontScale="92500" lnSpcReduction="10000"/>
          </a:bodyPr>
          <a:lstStyle/>
          <a:p>
            <a:r>
              <a:rPr lang="en-US" dirty="0" smtClean="0"/>
              <a:t>Rural Electrification Administration (ERA) </a:t>
            </a:r>
            <a:r>
              <a:rPr lang="en-US" dirty="0" smtClean="0">
                <a:sym typeface="Wingdings" pitchFamily="2" charset="2"/>
              </a:rPr>
              <a:t> loaned money to electric utilities to build power lines</a:t>
            </a:r>
          </a:p>
          <a:p>
            <a:r>
              <a:rPr lang="en-US" dirty="0" smtClean="0">
                <a:sym typeface="Wingdings" pitchFamily="2" charset="2"/>
              </a:rPr>
              <a:t>The government funded many water projects around the nation, including the Central Valley irrigation system in California and the Bonneville Dam in the Pacific Northwest</a:t>
            </a:r>
          </a:p>
          <a:p>
            <a:r>
              <a:rPr lang="en-US" dirty="0" smtClean="0">
                <a:sym typeface="Wingdings" pitchFamily="2" charset="2"/>
              </a:rPr>
              <a:t>Wagner Act  recognized the right of employees to join labor unions and gave workers the right to collective bargaining (employers had to negotiate with unions about hours, wages, etc.)</a:t>
            </a:r>
          </a:p>
          <a:p>
            <a:r>
              <a:rPr lang="en-US" dirty="0" smtClean="0">
                <a:sym typeface="Wingdings" pitchFamily="2" charset="2"/>
              </a:rPr>
              <a:t>Fair Labor Standards Act (1938)  established a minimum wage and a maximum work week and outlawed child labor</a:t>
            </a:r>
          </a:p>
          <a:p>
            <a:r>
              <a:rPr lang="en-US" dirty="0" smtClean="0"/>
              <a:t>Congress of Industrial Organizations (CIO) </a:t>
            </a:r>
            <a:r>
              <a:rPr lang="en-US" dirty="0" smtClean="0">
                <a:sym typeface="Wingdings" pitchFamily="2" charset="2"/>
              </a:rPr>
              <a:t> created by John L. Lewis, targeted lower paid workers and was more ethnically diverse than the AFL.</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dirty="0" smtClean="0"/>
              <a:t>Additional Second New Deal Acts</a:t>
            </a:r>
            <a:endParaRPr lang="en-US" dirty="0"/>
          </a:p>
        </p:txBody>
      </p:sp>
      <p:graphicFrame>
        <p:nvGraphicFramePr>
          <p:cNvPr id="4" name="Content Placeholder 3"/>
          <p:cNvGraphicFramePr>
            <a:graphicFrameLocks noGrp="1"/>
          </p:cNvGraphicFramePr>
          <p:nvPr>
            <p:ph sz="quarter" idx="1"/>
          </p:nvPr>
        </p:nvGraphicFramePr>
        <p:xfrm>
          <a:off x="152400" y="990600"/>
          <a:ext cx="8763000" cy="5209582"/>
        </p:xfrm>
        <a:graphic>
          <a:graphicData uri="http://schemas.openxmlformats.org/drawingml/2006/table">
            <a:tbl>
              <a:tblPr firstRow="1" bandRow="1">
                <a:tableStyleId>{5C22544A-7EE6-4342-B048-85BDC9FD1C3A}</a:tableStyleId>
              </a:tblPr>
              <a:tblGrid>
                <a:gridCol w="3179495"/>
                <a:gridCol w="1085682"/>
                <a:gridCol w="4497823"/>
              </a:tblGrid>
              <a:tr h="268574">
                <a:tc>
                  <a:txBody>
                    <a:bodyPr/>
                    <a:lstStyle/>
                    <a:p>
                      <a:r>
                        <a:rPr lang="en-US" sz="1800" dirty="0" smtClean="0"/>
                        <a:t>Program</a:t>
                      </a:r>
                      <a:endParaRPr lang="en-US" sz="1800" dirty="0"/>
                    </a:p>
                  </a:txBody>
                  <a:tcPr/>
                </a:tc>
                <a:tc>
                  <a:txBody>
                    <a:bodyPr/>
                    <a:lstStyle/>
                    <a:p>
                      <a:r>
                        <a:rPr lang="en-US" sz="1800" dirty="0" smtClean="0"/>
                        <a:t>Year</a:t>
                      </a:r>
                      <a:endParaRPr lang="en-US" sz="1800" dirty="0"/>
                    </a:p>
                  </a:txBody>
                  <a:tcPr/>
                </a:tc>
                <a:tc>
                  <a:txBody>
                    <a:bodyPr/>
                    <a:lstStyle/>
                    <a:p>
                      <a:r>
                        <a:rPr lang="en-US" sz="1800" dirty="0" smtClean="0"/>
                        <a:t>Effects</a:t>
                      </a:r>
                    </a:p>
                  </a:txBody>
                  <a:tcPr/>
                </a:tc>
              </a:tr>
              <a:tr h="698292">
                <a:tc>
                  <a:txBody>
                    <a:bodyPr/>
                    <a:lstStyle/>
                    <a:p>
                      <a:r>
                        <a:rPr lang="en-US" sz="1800" dirty="0" smtClean="0"/>
                        <a:t>Civilian Conservation Corps</a:t>
                      </a:r>
                      <a:endParaRPr lang="en-US" sz="1800" dirty="0"/>
                    </a:p>
                  </a:txBody>
                  <a:tcPr/>
                </a:tc>
                <a:tc>
                  <a:txBody>
                    <a:bodyPr/>
                    <a:lstStyle/>
                    <a:p>
                      <a:r>
                        <a:rPr lang="en-US" sz="1800" dirty="0" smtClean="0"/>
                        <a:t>1933-1942</a:t>
                      </a:r>
                      <a:endParaRPr lang="en-US" sz="1800" dirty="0"/>
                    </a:p>
                  </a:txBody>
                  <a:tcPr/>
                </a:tc>
                <a:tc>
                  <a:txBody>
                    <a:bodyPr/>
                    <a:lstStyle/>
                    <a:p>
                      <a:r>
                        <a:rPr lang="en-US" sz="1800" dirty="0" smtClean="0"/>
                        <a:t>Provided young men with relief</a:t>
                      </a:r>
                      <a:r>
                        <a:rPr lang="en-US" sz="1800" baseline="0" dirty="0" smtClean="0"/>
                        <a:t> jobs on environmental conversation  projects, including reforestation and flood control</a:t>
                      </a:r>
                      <a:endParaRPr lang="en-US" sz="1800" dirty="0"/>
                    </a:p>
                  </a:txBody>
                  <a:tcPr/>
                </a:tc>
              </a:tr>
              <a:tr h="1128010">
                <a:tc>
                  <a:txBody>
                    <a:bodyPr/>
                    <a:lstStyle/>
                    <a:p>
                      <a:r>
                        <a:rPr lang="en-US" sz="1800" dirty="0" smtClean="0"/>
                        <a:t>National</a:t>
                      </a:r>
                      <a:r>
                        <a:rPr lang="en-US" sz="1800" baseline="0" dirty="0" smtClean="0"/>
                        <a:t> Youth Administration</a:t>
                      </a:r>
                      <a:endParaRPr lang="en-US" sz="1800" dirty="0"/>
                    </a:p>
                  </a:txBody>
                  <a:tcPr/>
                </a:tc>
                <a:tc>
                  <a:txBody>
                    <a:bodyPr/>
                    <a:lstStyle/>
                    <a:p>
                      <a:r>
                        <a:rPr lang="en-US" sz="1800" dirty="0" smtClean="0"/>
                        <a:t>1935</a:t>
                      </a:r>
                      <a:endParaRPr lang="en-US" sz="1800" dirty="0"/>
                    </a:p>
                  </a:txBody>
                  <a:tcPr/>
                </a:tc>
                <a:tc>
                  <a:txBody>
                    <a:bodyPr/>
                    <a:lstStyle/>
                    <a:p>
                      <a:r>
                        <a:rPr lang="en-US" sz="1800" dirty="0" smtClean="0"/>
                        <a:t>Trained and provided jobs and counseling</a:t>
                      </a:r>
                      <a:r>
                        <a:rPr lang="en-US" sz="1800" baseline="0" dirty="0" smtClean="0"/>
                        <a:t> for unemployed youth between the ages of 16 and 25.</a:t>
                      </a:r>
                      <a:endParaRPr lang="en-US" sz="1800" dirty="0"/>
                    </a:p>
                  </a:txBody>
                  <a:tcPr/>
                </a:tc>
              </a:tr>
              <a:tr h="483433">
                <a:tc>
                  <a:txBody>
                    <a:bodyPr/>
                    <a:lstStyle/>
                    <a:p>
                      <a:r>
                        <a:rPr lang="en-US" sz="1800" dirty="0" smtClean="0"/>
                        <a:t>Banking Act of 1935</a:t>
                      </a:r>
                      <a:endParaRPr lang="en-US" sz="1800" dirty="0"/>
                    </a:p>
                  </a:txBody>
                  <a:tcPr/>
                </a:tc>
                <a:tc>
                  <a:txBody>
                    <a:bodyPr/>
                    <a:lstStyle/>
                    <a:p>
                      <a:r>
                        <a:rPr lang="en-US" sz="1800" dirty="0" smtClean="0"/>
                        <a:t>1935</a:t>
                      </a:r>
                      <a:endParaRPr lang="en-US" sz="1800" dirty="0"/>
                    </a:p>
                  </a:txBody>
                  <a:tcPr/>
                </a:tc>
                <a:tc>
                  <a:txBody>
                    <a:bodyPr/>
                    <a:lstStyle/>
                    <a:p>
                      <a:r>
                        <a:rPr lang="en-US" sz="1800" dirty="0" smtClean="0"/>
                        <a:t>Finalized</a:t>
                      </a:r>
                      <a:r>
                        <a:rPr lang="en-US" sz="1800" baseline="0" dirty="0" smtClean="0"/>
                        <a:t> the creation of the FDIC and made insurance for bank deposits permanent; created a board to regulate the nation’s money supply and interest rates on loans</a:t>
                      </a:r>
                      <a:endParaRPr lang="en-US" sz="1800" dirty="0"/>
                    </a:p>
                  </a:txBody>
                  <a:tcPr/>
                </a:tc>
              </a:tr>
              <a:tr h="698292">
                <a:tc>
                  <a:txBody>
                    <a:bodyPr/>
                    <a:lstStyle/>
                    <a:p>
                      <a:r>
                        <a:rPr lang="en-US" sz="1800" dirty="0" smtClean="0"/>
                        <a:t>United</a:t>
                      </a:r>
                      <a:r>
                        <a:rPr lang="en-US" sz="1800" baseline="0" dirty="0" smtClean="0"/>
                        <a:t> States Housing Authority (USHA)</a:t>
                      </a:r>
                      <a:endParaRPr lang="en-US" sz="1800" dirty="0"/>
                    </a:p>
                  </a:txBody>
                  <a:tcPr/>
                </a:tc>
                <a:tc>
                  <a:txBody>
                    <a:bodyPr/>
                    <a:lstStyle/>
                    <a:p>
                      <a:r>
                        <a:rPr lang="en-US" sz="1800" dirty="0" smtClean="0"/>
                        <a:t>1937</a:t>
                      </a:r>
                      <a:endParaRPr lang="en-US" sz="1800" dirty="0"/>
                    </a:p>
                  </a:txBody>
                  <a:tcPr/>
                </a:tc>
                <a:tc>
                  <a:txBody>
                    <a:bodyPr/>
                    <a:lstStyle/>
                    <a:p>
                      <a:r>
                        <a:rPr lang="en-US" sz="1800" dirty="0" smtClean="0"/>
                        <a:t>National Youth Administration</a:t>
                      </a:r>
                      <a:endParaRPr lang="en-US" sz="1800" dirty="0"/>
                    </a:p>
                  </a:txBody>
                  <a:tcPr/>
                </a:tc>
              </a:tr>
              <a:tr h="698292">
                <a:tc>
                  <a:txBody>
                    <a:bodyPr/>
                    <a:lstStyle/>
                    <a:p>
                      <a:r>
                        <a:rPr lang="en-US" sz="1800" dirty="0" smtClean="0"/>
                        <a:t>Food,</a:t>
                      </a:r>
                      <a:r>
                        <a:rPr lang="en-US" sz="1800" baseline="0" dirty="0" smtClean="0"/>
                        <a:t> Drug, and Cosmetic Act</a:t>
                      </a:r>
                      <a:endParaRPr lang="en-US" sz="1800" dirty="0"/>
                    </a:p>
                  </a:txBody>
                  <a:tcPr/>
                </a:tc>
                <a:tc>
                  <a:txBody>
                    <a:bodyPr/>
                    <a:lstStyle/>
                    <a:p>
                      <a:r>
                        <a:rPr lang="en-US" sz="1800" dirty="0" smtClean="0"/>
                        <a:t>1938</a:t>
                      </a:r>
                      <a:endParaRPr lang="en-US" sz="1800" dirty="0"/>
                    </a:p>
                  </a:txBody>
                  <a:tcPr/>
                </a:tc>
                <a:tc>
                  <a:txBody>
                    <a:bodyPr/>
                    <a:lstStyle/>
                    <a:p>
                      <a:r>
                        <a:rPr lang="en-US" sz="1800" dirty="0" smtClean="0"/>
                        <a:t>Prohibited</a:t>
                      </a:r>
                      <a:r>
                        <a:rPr lang="en-US" sz="1800" baseline="0" dirty="0" smtClean="0"/>
                        <a:t> the mislabeling of food, drugs, and cosmetics, and ensured the safety and purity of these products</a:t>
                      </a:r>
                      <a:endParaRPr lang="en-US" sz="18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 the Court</a:t>
            </a:r>
            <a:endParaRPr lang="en-US" dirty="0"/>
          </a:p>
        </p:txBody>
      </p:sp>
      <p:sp>
        <p:nvSpPr>
          <p:cNvPr id="3" name="Content Placeholder 2"/>
          <p:cNvSpPr>
            <a:spLocks noGrp="1"/>
          </p:cNvSpPr>
          <p:nvPr>
            <p:ph sz="quarter" idx="1"/>
          </p:nvPr>
        </p:nvSpPr>
        <p:spPr>
          <a:xfrm>
            <a:off x="304800" y="1447800"/>
            <a:ext cx="8382000" cy="4800600"/>
          </a:xfrm>
        </p:spPr>
        <p:txBody>
          <a:bodyPr>
            <a:normAutofit/>
          </a:bodyPr>
          <a:lstStyle/>
          <a:p>
            <a:r>
              <a:rPr lang="en-US" dirty="0" smtClean="0"/>
              <a:t>On February 5, 1937, Roosevelt gave a special address to Congress revealing a plan to add six additional judges to the Supreme Court</a:t>
            </a:r>
          </a:p>
          <a:p>
            <a:r>
              <a:rPr lang="en-US" dirty="0" smtClean="0"/>
              <a:t>Why meant he do this?</a:t>
            </a:r>
          </a:p>
          <a:p>
            <a:pPr>
              <a:buNone/>
            </a:pPr>
            <a:endParaRPr lang="en-US" dirty="0" smtClean="0"/>
          </a:p>
          <a:p>
            <a:r>
              <a:rPr lang="en-US" dirty="0" smtClean="0"/>
              <a:t>Roosevelt claimed that since the US Constitution did not specify a number of justices, he was allowed to add more</a:t>
            </a:r>
          </a:p>
          <a:p>
            <a:r>
              <a:rPr lang="en-US" dirty="0" smtClean="0"/>
              <a:t>The Supreme Court never needed to add the additional justices to pass Roosevelt’s Wagner Act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97</TotalTime>
  <Words>1287</Words>
  <Application>Microsoft Office PowerPoint</Application>
  <PresentationFormat>On-screen Show (4:3)</PresentationFormat>
  <Paragraphs>94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FDR &amp; The New Deal</vt:lpstr>
      <vt:lpstr>Roosevelt Becomes President</vt:lpstr>
      <vt:lpstr>First Hundred Days</vt:lpstr>
      <vt:lpstr>Critics of the First New Deal</vt:lpstr>
      <vt:lpstr>Critics of the First New Deal</vt:lpstr>
      <vt:lpstr>The Second New Deal</vt:lpstr>
      <vt:lpstr>The Second New Deal</vt:lpstr>
      <vt:lpstr>Additional Second New Deal Acts</vt:lpstr>
      <vt:lpstr>“Packing” the Court</vt:lpstr>
      <vt:lpstr>New Deal Effects on Women</vt:lpstr>
      <vt:lpstr>New Deal Effects on African Americans</vt:lpstr>
      <vt:lpstr>New Deal Effects on Native Americans</vt:lpstr>
      <vt:lpstr>Creation of a New Political Coalition</vt:lpstr>
      <vt:lpstr>Class Discussion</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FDR &amp; The New Deal</dc:title>
  <dc:creator>lbyrne</dc:creator>
  <cp:lastModifiedBy>lbyrne</cp:lastModifiedBy>
  <cp:revision>10</cp:revision>
  <dcterms:created xsi:type="dcterms:W3CDTF">2014-09-16T16:31:59Z</dcterms:created>
  <dcterms:modified xsi:type="dcterms:W3CDTF">2014-09-30T14:24:20Z</dcterms:modified>
</cp:coreProperties>
</file>