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68802-9EA0-438D-8E2D-85B35B59BEEA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B8DE-6F99-49A2-8931-29F87D958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8B8DE-6F99-49A2-8931-29F87D9586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ABDC10-CF6C-479E-B1ED-B08E3B2D1D2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F8EF7B-3D4A-496A-9B58-29E0B7DF2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New American Diplomacy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3340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Panamanians feared lost of commercial benefits of the canal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French company </a:t>
            </a:r>
            <a:r>
              <a:rPr lang="en-US" sz="2400" dirty="0" smtClean="0"/>
              <a:t>feared the United States would build in Nicaragua instead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November 3, 1903 </a:t>
            </a:r>
            <a:r>
              <a:rPr lang="en-US" sz="2400" dirty="0" smtClean="0">
                <a:sym typeface="Wingdings" pitchFamily="2" charset="2"/>
              </a:rPr>
              <a:t> Panamanians revolted with France support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United States recognized Panama’s independence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Roosevelt claimed that he had advanced “the needs of collective civilization” by shortening the distance between the Atlantic and Pacific by 8,000 nautical miles</a:t>
            </a:r>
            <a:endParaRPr lang="en-US" sz="2400" dirty="0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Panama Canal</a:t>
            </a:r>
          </a:p>
        </p:txBody>
      </p:sp>
      <p:pic>
        <p:nvPicPr>
          <p:cNvPr id="35844" name="Picture 5" descr="panama_canal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2464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600200"/>
            <a:ext cx="54102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United States became concerned when Venezuela defaulted on European loans and Britain, Germany, and Italy blockaded its ports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Roosevelt gave a speech known as the Roosevelt Corollary to the Monroe Doctrine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United States would intervene in Latin American affairs when necessary to maintain economic and political stability in the Western Hemisphere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Goal: Prevent European nations from using debts as a justification for intervening in the region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Roosevelt Corollary</a:t>
            </a:r>
          </a:p>
        </p:txBody>
      </p:sp>
      <p:pic>
        <p:nvPicPr>
          <p:cNvPr id="36868" name="Picture 5" descr="trmonroec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7147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5410200" cy="4953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William Howard Taft, the next president, continued Roosevelt’s policies in Latin America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Believed that if American business leaders support Lain American development, everyone would benefit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Dollar Diplomacy </a:t>
            </a:r>
            <a:r>
              <a:rPr lang="en-US" sz="2800" dirty="0" smtClean="0">
                <a:sym typeface="Wingdings" pitchFamily="2" charset="2"/>
              </a:rPr>
              <a:t> American businesses would increase their trade and profits, and countries in Latin America would rise out of poverty and social disorder</a:t>
            </a:r>
            <a:endParaRPr lang="en-US" sz="2800" dirty="0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Dollar Diplomacy</a:t>
            </a:r>
          </a:p>
        </p:txBody>
      </p:sp>
      <p:pic>
        <p:nvPicPr>
          <p:cNvPr id="37892" name="Picture 5" descr="whtaft-photo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31734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Grp="1" noChangeArrowheads="1"/>
          </p:cNvSpPr>
          <p:nvPr>
            <p:ph idx="1"/>
          </p:nvPr>
        </p:nvSpPr>
        <p:spPr>
          <a:xfrm>
            <a:off x="3429000" y="1600200"/>
            <a:ext cx="5257800" cy="4953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Wilson was more comfortable dealing with domestic policy, but his presidency would be marked with international affairs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Opposed imperialism and wanted to end the “nationalist self-seeking in American foreign policy”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Believed that the world would be free of revolution and war by promoting democracy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Woodrow Wilson’s Diplomacy in Mexico </a:t>
            </a:r>
          </a:p>
        </p:txBody>
      </p:sp>
      <p:pic>
        <p:nvPicPr>
          <p:cNvPr id="38916" name="Picture 8" descr="president_woodrow_wilson_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3242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52578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Porfirio</a:t>
            </a:r>
            <a:r>
              <a:rPr lang="en-US" sz="2400" dirty="0" smtClean="0"/>
              <a:t>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cs typeface="Arial" charset="0"/>
              </a:rPr>
              <a:t>ìaz</a:t>
            </a:r>
            <a:r>
              <a:rPr lang="en-US" sz="2400" dirty="0" smtClean="0">
                <a:cs typeface="Arial" charset="0"/>
              </a:rPr>
              <a:t> ruled Mexico as a dictator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cs typeface="Arial" charset="0"/>
              </a:rPr>
              <a:t>Promoted industrialization of Mexico, but mostly foreign nations owned and financed the railroads and factories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1911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 Francisco Madero, a reformer who supported democracy, constitutional government, and land reform, led the revolution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cs typeface="Arial" charset="0"/>
                <a:sym typeface="Wingdings" pitchFamily="2" charset="2"/>
              </a:rPr>
              <a:t>Not an effective leader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February, 1913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 General </a:t>
            </a:r>
            <a:r>
              <a:rPr lang="en-US" sz="2400" dirty="0" err="1" smtClean="0">
                <a:cs typeface="Arial" charset="0"/>
                <a:sym typeface="Wingdings" pitchFamily="2" charset="2"/>
              </a:rPr>
              <a:t>Victoriano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Huerta gained control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Wilson refused to recognize Huerta, believing that without US support, he would be overthrown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Mexican Revolution</a:t>
            </a:r>
          </a:p>
        </p:txBody>
      </p:sp>
      <p:pic>
        <p:nvPicPr>
          <p:cNvPr id="39940" name="Picture 5" descr="MexicoRevolutionSoldi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3528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April 1914 </a:t>
            </a:r>
            <a:r>
              <a:rPr lang="en-US" sz="2800" dirty="0" smtClean="0">
                <a:sym typeface="Wingdings" pitchFamily="2" charset="2"/>
              </a:rPr>
              <a:t> American sailors are arrested for entering a restricted area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Quickly released but US demands an apology; Mexico refuses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Wilson asks Congress for the rest to use force and shortly learned that a German ship was bringing weapons to Mexico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Wilson orders the bombing of the Mexican harbor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Anti-American riots break out in Mexico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Wilson agrees to mediation to end conflict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Venustiano</a:t>
            </a:r>
            <a:r>
              <a:rPr lang="en-US" sz="2400" dirty="0" smtClean="0"/>
              <a:t> Carranza becomes president of Mexico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Wilson Sends Troops into Mexico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295400"/>
            <a:ext cx="50292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March 1916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Pancho</a:t>
            </a:r>
            <a:r>
              <a:rPr lang="en-US" sz="2800" dirty="0" smtClean="0">
                <a:sym typeface="Wingdings" pitchFamily="2" charset="2"/>
              </a:rPr>
              <a:t> Villa and a group of guerillas burned the of Columbus, New Mexico and killed 16 Americans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Wilson responded by ordering 6,000 troops under General John J. Pershing into Mexico to find Villa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They had no luck and were recalled in 1917</a:t>
            </a:r>
            <a:endParaRPr lang="en-US" sz="2800" dirty="0" smtClean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Wilson Sends Troops into Mexico</a:t>
            </a:r>
          </a:p>
        </p:txBody>
      </p:sp>
      <p:pic>
        <p:nvPicPr>
          <p:cNvPr id="41988" name="Picture 5" descr="pancho_v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600200"/>
            <a:ext cx="35353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57150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1894 </a:t>
            </a:r>
            <a:r>
              <a:rPr lang="en-US" sz="2800" dirty="0" smtClean="0">
                <a:sym typeface="Wingdings" pitchFamily="2" charset="2"/>
              </a:rPr>
              <a:t> War erupts between China and Japan over Korea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Japan easily defeats China and grants Korea their independence and gained territory in Manchuria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Russia did not like this, so together with Germany and France forced Japan out and made China lease the territory to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Became a “sphere of influence” </a:t>
            </a:r>
            <a:r>
              <a:rPr lang="en-US" sz="2400" dirty="0" smtClean="0">
                <a:sym typeface="Wingdings" pitchFamily="2" charset="2"/>
              </a:rPr>
              <a:t> an area in which a foreign nation controlled economic developments</a:t>
            </a:r>
            <a:endParaRPr lang="en-US" sz="2400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Open Door Policy</a:t>
            </a:r>
          </a:p>
        </p:txBody>
      </p:sp>
      <p:pic>
        <p:nvPicPr>
          <p:cNvPr id="27652" name="Picture 5" descr="spher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19275"/>
            <a:ext cx="3581399" cy="316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990600"/>
            <a:ext cx="472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President McKinley and Secretary of State John Hay supported an “open door policy”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All countries would be allowed to trade with China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Hay sent notes to all of the countries with leaseholds in China to persuade them to agree to the Open Door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They agreed as long as ALL of the countries agreed to it as well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Open Door Policy</a:t>
            </a:r>
          </a:p>
        </p:txBody>
      </p:sp>
      <p:pic>
        <p:nvPicPr>
          <p:cNvPr id="28676" name="Picture 5" descr="john_hay_18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2686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Secret Chinese societies organized with the increasing influence of foreign nations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Society of the Harmonious Fists (Boxers)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1900 </a:t>
            </a:r>
            <a:r>
              <a:rPr lang="en-US" sz="2400" dirty="0" smtClean="0">
                <a:sym typeface="Wingdings" pitchFamily="2" charset="2"/>
              </a:rPr>
              <a:t> Boxers decided to destroy the “foreign devils” and all of the Christian converts in China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Boxers, supported by some Chinese troops attacked foreign embassies, killed over 200 foreigners, and took many prisoners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Germany, Austria-Hungary, Britain, France, Italy, Japan, Russia, and the United States sent in 50,000 troops to put down the rebellion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John Hay worked to convince foreign nations not to break up China into colonies, and instead accept compensation for damages from the rebellion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United States retained access to one of the most lucrative markets in the world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Boxer Rebellion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boxer_rebel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4953000" cy="5562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McKinley chose Theodore Roosevelt (the hero of San Juan Hill) as his running mate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Focused on growing American prosperity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September 6, 1901 </a:t>
            </a:r>
            <a:r>
              <a:rPr lang="en-US" sz="2400" dirty="0" smtClean="0">
                <a:sym typeface="Wingdings" pitchFamily="2" charset="2"/>
              </a:rPr>
              <a:t>McKinley is assassinated in Buffalo, NY by Leon </a:t>
            </a:r>
            <a:r>
              <a:rPr lang="en-US" sz="2400" dirty="0" err="1" smtClean="0">
                <a:sym typeface="Wingdings" pitchFamily="2" charset="2"/>
              </a:rPr>
              <a:t>Czolgosz</a:t>
            </a:r>
            <a:r>
              <a:rPr lang="en-US" sz="2400" dirty="0" smtClean="0">
                <a:sym typeface="Wingdings" pitchFamily="2" charset="2"/>
              </a:rPr>
              <a:t>, an anarchist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Roosevelt, at 42, was the youngest person to become president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“Now look that… cowboy is president of the United States!” – senator Mark Hanna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 Believed in increasing American influence around the world and in Anglo-</a:t>
            </a:r>
            <a:r>
              <a:rPr lang="en-US" sz="2400" dirty="0" err="1" smtClean="0">
                <a:sym typeface="Wingdings" pitchFamily="2" charset="2"/>
              </a:rPr>
              <a:t>Saxonism</a:t>
            </a:r>
            <a:endParaRPr lang="en-US" sz="2400" dirty="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Roosevelt’s Diplomacy</a:t>
            </a:r>
          </a:p>
        </p:txBody>
      </p:sp>
      <p:pic>
        <p:nvPicPr>
          <p:cNvPr id="31748" name="Picture 5" descr="theodore-rooseve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563" y="1295400"/>
            <a:ext cx="37544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990600"/>
            <a:ext cx="50292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Roosevelt supported the Open Door Policy and wanted to stop any nation from completely taking over trade in China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Roosevelt helped negotiate an end to the Russo-Japanese War in 1905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Convinced Russians to recognize Japan’s territorial gains and persuaded the Japanese to stop fighting for more territory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Earned the Nobel Peace Prize in 1906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Relations between Japan and the United States grew worse over time as they both wanted influence in China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Balancing Power in East Asia</a:t>
            </a:r>
          </a:p>
        </p:txBody>
      </p:sp>
      <p:pic>
        <p:nvPicPr>
          <p:cNvPr id="32772" name="Picture 5" descr="84517-004-4DBBB3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9243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572000" cy="5257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Roosevelt believed that displaying American military power would discourage other nations from fighting and promote peace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“Speak softly and carry a big stick”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1901 </a:t>
            </a:r>
            <a:r>
              <a:rPr lang="en-US" sz="2400" dirty="0" smtClean="0">
                <a:sym typeface="Wingdings" pitchFamily="2" charset="2"/>
              </a:rPr>
              <a:t> Hay-</a:t>
            </a:r>
            <a:r>
              <a:rPr lang="en-US" sz="2400" dirty="0" err="1" smtClean="0">
                <a:sym typeface="Wingdings" pitchFamily="2" charset="2"/>
              </a:rPr>
              <a:t>Pauncefort</a:t>
            </a:r>
            <a:r>
              <a:rPr lang="en-US" sz="2400" dirty="0" smtClean="0">
                <a:sym typeface="Wingdings" pitchFamily="2" charset="2"/>
              </a:rPr>
              <a:t> Treaty, gave the United States the exclusive right to build any proposed canal through Central America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</a:t>
            </a:r>
            <a:r>
              <a:rPr lang="en-US" sz="2400" dirty="0" smtClean="0"/>
              <a:t>French company </a:t>
            </a:r>
            <a:r>
              <a:rPr lang="en-US" sz="2400" dirty="0" smtClean="0"/>
              <a:t>had attempted a canal in Panama in 1881, but gave up eight years later because of bankruptcy and disease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Panama Canal</a:t>
            </a:r>
          </a:p>
        </p:txBody>
      </p:sp>
      <p:pic>
        <p:nvPicPr>
          <p:cNvPr id="33796" name="Picture 5" descr="Tr-bigstick-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64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US considered two possible sites for the canal </a:t>
            </a:r>
            <a:r>
              <a:rPr lang="en-US" dirty="0" smtClean="0">
                <a:sym typeface="Wingdings" pitchFamily="2" charset="2"/>
              </a:rPr>
              <a:t> Nicaragua and Panama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French </a:t>
            </a:r>
            <a:r>
              <a:rPr lang="en-US" dirty="0" smtClean="0">
                <a:sym typeface="Wingdings" pitchFamily="2" charset="2"/>
              </a:rPr>
              <a:t>company offered to sell its rights in Panama to the United States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1903  United States offers Colombia $10 million and a yearly rent of $250,000 for the right to construct a canal</a:t>
            </a:r>
          </a:p>
          <a:p>
            <a:pPr lvl="1" eaLnBrk="1" hangingPunct="1"/>
            <a:r>
              <a:rPr lang="en-US" dirty="0" smtClean="0"/>
              <a:t>Colombian government refused the offer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Panama Canal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ysClr val="windowText" lastClr="000000"/>
      </a:dk1>
      <a:lt1>
        <a:sysClr val="window" lastClr="FFFFFF"/>
      </a:lt1>
      <a:dk2>
        <a:srgbClr val="FF1B97"/>
      </a:dk2>
      <a:lt2>
        <a:srgbClr val="92D050"/>
      </a:lt2>
      <a:accent1>
        <a:srgbClr val="00000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</TotalTime>
  <Words>988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New American Diplomacy</vt:lpstr>
      <vt:lpstr>Open Door Policy</vt:lpstr>
      <vt:lpstr>Open Door Policy</vt:lpstr>
      <vt:lpstr>Boxer Rebellion</vt:lpstr>
      <vt:lpstr>Slide 5</vt:lpstr>
      <vt:lpstr>Roosevelt’s Diplomacy</vt:lpstr>
      <vt:lpstr>Balancing Power in East Asia</vt:lpstr>
      <vt:lpstr>Panama Canal</vt:lpstr>
      <vt:lpstr>Panama Canal</vt:lpstr>
      <vt:lpstr>Panama Canal</vt:lpstr>
      <vt:lpstr>Roosevelt Corollary</vt:lpstr>
      <vt:lpstr>Dollar Diplomacy</vt:lpstr>
      <vt:lpstr>Woodrow Wilson’s Diplomacy in Mexico </vt:lpstr>
      <vt:lpstr>Mexican Revolution</vt:lpstr>
      <vt:lpstr>Wilson Sends Troops into Mexico</vt:lpstr>
      <vt:lpstr>Wilson Sends Troops into Mexico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American Diplomacy</dc:title>
  <dc:creator>lbyrne</dc:creator>
  <cp:lastModifiedBy>lbyrne</cp:lastModifiedBy>
  <cp:revision>3</cp:revision>
  <dcterms:created xsi:type="dcterms:W3CDTF">2014-09-10T19:19:06Z</dcterms:created>
  <dcterms:modified xsi:type="dcterms:W3CDTF">2014-09-22T12:02:52Z</dcterms:modified>
</cp:coreProperties>
</file>