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4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A4AC9-3A60-49BD-83F7-A4EE9F95A72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A6922-A740-4D6E-8A8A-BB6E632BF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6922-A740-4D6E-8A8A-BB6E632BFD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2F3B9F-342E-4764-8583-C88668FE323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147751-C232-43A5-BC5C-1412FDA23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and Cultural Tensions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Resurgence of the Ku Klux Klan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KKK tactics included burning cross, boycotting businesses owned by blacks, Jews, and Catholics, and terrorizing people at night</a:t>
            </a:r>
          </a:p>
          <a:p>
            <a:r>
              <a:rPr lang="en-US" dirty="0" smtClean="0"/>
              <a:t>Klansmen work masks and robes to conceal their identities</a:t>
            </a:r>
          </a:p>
          <a:p>
            <a:r>
              <a:rPr lang="en-US" dirty="0" smtClean="0"/>
              <a:t>They followed leaders called Grand Dragon and Imperial Wizard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Americans Oppose the Klan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458200" cy="47780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Individuals, as well as organizations like the NAACP and the Jewish Anti-Defamation League, battled against the Klan and its values</a:t>
            </a:r>
          </a:p>
          <a:p>
            <a:r>
              <a:rPr lang="en-US" dirty="0" smtClean="0"/>
              <a:t>They embraced the idea of racial, ethnic, religious, and cultural diversity</a:t>
            </a:r>
          </a:p>
          <a:p>
            <a:r>
              <a:rPr lang="en-US" dirty="0" smtClean="0"/>
              <a:t>Eventually, the Klan became corrupt, bribing officials, stealing members’ dues, and lying to members</a:t>
            </a:r>
          </a:p>
          <a:p>
            <a:r>
              <a:rPr lang="en-US" dirty="0" smtClean="0"/>
              <a:t>The KK has never officially disappeared, but it lost much support by the late 1920s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Bans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Amendment </a:t>
            </a:r>
            <a:r>
              <a:rPr lang="en-US" dirty="0" smtClean="0">
                <a:sym typeface="Wingdings" pitchFamily="2" charset="2"/>
              </a:rPr>
              <a:t> forbade the manufacture, distribution, and sale of alcohol</a:t>
            </a:r>
          </a:p>
          <a:p>
            <a:r>
              <a:rPr lang="en-US" dirty="0" smtClean="0">
                <a:sym typeface="Wingdings" pitchFamily="2" charset="2"/>
              </a:rPr>
              <a:t>The amendment passed based on the strength of traditional rural voters</a:t>
            </a:r>
          </a:p>
          <a:p>
            <a:r>
              <a:rPr lang="en-US" dirty="0" smtClean="0">
                <a:sym typeface="Wingdings" pitchFamily="2" charset="2"/>
              </a:rPr>
              <a:t>Volstead Act  officially enforced the amendment</a:t>
            </a:r>
          </a:p>
          <a:p>
            <a:r>
              <a:rPr lang="en-US" dirty="0" smtClean="0">
                <a:sym typeface="Wingdings" pitchFamily="2" charset="2"/>
              </a:rPr>
              <a:t>Advocates (people in favor of the amendment) were nicknamed “</a:t>
            </a:r>
            <a:r>
              <a:rPr lang="en-US" dirty="0" err="1" smtClean="0">
                <a:sym typeface="Wingdings" pitchFamily="2" charset="2"/>
              </a:rPr>
              <a:t>drys</a:t>
            </a:r>
            <a:r>
              <a:rPr lang="en-US" dirty="0" smtClean="0">
                <a:sym typeface="Wingdings" pitchFamily="2" charset="2"/>
              </a:rPr>
              <a:t>” and called the act “a noble experiment”</a:t>
            </a:r>
          </a:p>
          <a:p>
            <a:r>
              <a:rPr lang="en-US" dirty="0" smtClean="0">
                <a:sym typeface="Wingdings" pitchFamily="2" charset="2"/>
              </a:rPr>
              <a:t>Opponents of the act were nicknamed “wets” and argued that the act did not stop people from drinking and increased organized crime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Organized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534400" cy="4701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People made alcohol in homemade stills (moonshine) or smuggled it in from other countries (bootleggers)</a:t>
            </a:r>
          </a:p>
          <a:p>
            <a:r>
              <a:rPr lang="en-US" dirty="0" smtClean="0"/>
              <a:t>Speakeasy </a:t>
            </a:r>
            <a:r>
              <a:rPr lang="en-US" dirty="0" smtClean="0">
                <a:sym typeface="Wingdings" pitchFamily="2" charset="2"/>
              </a:rPr>
              <a:t> secret drinking establishment that attracted eager drinkers</a:t>
            </a:r>
          </a:p>
          <a:p>
            <a:r>
              <a:rPr lang="en-US" dirty="0" smtClean="0">
                <a:sym typeface="Wingdings" pitchFamily="2" charset="2"/>
              </a:rPr>
              <a:t>People involved in the illegal production and sale of alcohol made millions of dollars</a:t>
            </a:r>
          </a:p>
          <a:p>
            <a:r>
              <a:rPr lang="en-US" dirty="0" smtClean="0">
                <a:sym typeface="Wingdings" pitchFamily="2" charset="2"/>
              </a:rPr>
              <a:t>People and prohibition officials were often bribed to look the other way and allowed these establishments to continue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Organized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 Capone emerged as the top criminal in the nation due to his large bootlegging network</a:t>
            </a:r>
          </a:p>
          <a:p>
            <a:r>
              <a:rPr lang="en-US" dirty="0" smtClean="0"/>
              <a:t>He was a member, then leader, of the Chicago south side Italian gang</a:t>
            </a:r>
          </a:p>
          <a:p>
            <a:pPr lvl="1"/>
            <a:r>
              <a:rPr lang="en-US" dirty="0" smtClean="0"/>
              <a:t>Nicknamed “</a:t>
            </a:r>
            <a:r>
              <a:rPr lang="en-US" dirty="0" err="1" smtClean="0"/>
              <a:t>scarface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Racketeering </a:t>
            </a:r>
            <a:r>
              <a:rPr lang="en-US" dirty="0" smtClean="0">
                <a:sym typeface="Wingdings" pitchFamily="2" charset="2"/>
              </a:rPr>
              <a:t> Any il</a:t>
            </a:r>
            <a:r>
              <a:rPr lang="en-US" dirty="0" smtClean="0"/>
              <a:t>legal business scheme to make profit</a:t>
            </a:r>
          </a:p>
          <a:p>
            <a:r>
              <a:rPr lang="en-US" dirty="0" smtClean="0"/>
              <a:t>St. Valentine’s Day Massacre </a:t>
            </a:r>
            <a:r>
              <a:rPr lang="en-US" dirty="0" smtClean="0">
                <a:sym typeface="Wingdings" pitchFamily="2" charset="2"/>
              </a:rPr>
              <a:t> February 14, 1929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Capone’s men posed as police officers and murdered seven members of the rival Moran gang</a:t>
            </a:r>
          </a:p>
          <a:p>
            <a:r>
              <a:rPr lang="en-US" dirty="0" smtClean="0">
                <a:sym typeface="Wingdings" pitchFamily="2" charset="2"/>
              </a:rPr>
              <a:t>Capone eventually goes to prison for tax evasion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Prohibition Divides the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mid-1920s, most city politicians agreed that the repeal of the 18</a:t>
            </a:r>
            <a:r>
              <a:rPr lang="en-US" baseline="30000" dirty="0" smtClean="0"/>
              <a:t>th</a:t>
            </a:r>
            <a:r>
              <a:rPr lang="en-US" dirty="0" smtClean="0"/>
              <a:t> Amendment was necessary</a:t>
            </a:r>
          </a:p>
          <a:p>
            <a:r>
              <a:rPr lang="en-US" dirty="0" smtClean="0"/>
              <a:t>However, many rural residents still linked alcohol to crime and other vices</a:t>
            </a:r>
          </a:p>
          <a:p>
            <a:r>
              <a:rPr lang="en-US" dirty="0" smtClean="0"/>
              <a:t>1933 </a:t>
            </a:r>
            <a:r>
              <a:rPr lang="en-US" dirty="0" smtClean="0">
                <a:sym typeface="Wingdings" pitchFamily="2" charset="2"/>
              </a:rPr>
              <a:t> 21</a:t>
            </a:r>
            <a:r>
              <a:rPr lang="en-US" baseline="30000" dirty="0" smtClean="0">
                <a:sym typeface="Wingdings" pitchFamily="2" charset="2"/>
              </a:rPr>
              <a:t>st</a:t>
            </a:r>
            <a:r>
              <a:rPr lang="en-US" dirty="0" smtClean="0">
                <a:sym typeface="Wingdings" pitchFamily="2" charset="2"/>
              </a:rPr>
              <a:t> Amendment repeals prohibition as a method of dealing with the Great Depression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Traditionalism v. Modernism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1"/>
            <a:ext cx="8839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Modernism </a:t>
            </a:r>
            <a:r>
              <a:rPr lang="en-US" dirty="0" smtClean="0">
                <a:sym typeface="Wingdings" pitchFamily="2" charset="2"/>
              </a:rPr>
              <a:t> trend emphasizing science and secular values over traditional ideas about religion</a:t>
            </a:r>
          </a:p>
          <a:p>
            <a:r>
              <a:rPr lang="en-US" dirty="0" smtClean="0">
                <a:sym typeface="Wingdings" pitchFamily="2" charset="2"/>
              </a:rPr>
              <a:t>People in the rural areas of America generally embraced a more traditional view of religion, science, and culture</a:t>
            </a:r>
          </a:p>
          <a:p>
            <a:r>
              <a:rPr lang="en-US" dirty="0" smtClean="0">
                <a:sym typeface="Wingdings" pitchFamily="2" charset="2"/>
              </a:rPr>
              <a:t>Farmers expected their children to master the “three Rs” – reading, writing, arithmetic – and then the work of the farm became more important</a:t>
            </a:r>
          </a:p>
          <a:p>
            <a:r>
              <a:rPr lang="en-US" dirty="0" smtClean="0">
                <a:sym typeface="Wingdings" pitchFamily="2" charset="2"/>
              </a:rPr>
              <a:t>Urban Americans emphasized more importance in formal education and there were more Americans graduating high school and going to college than ever before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School Education, 1900-1930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722120"/>
          <a:ext cx="8382000" cy="457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611"/>
                <a:gridCol w="5510389"/>
              </a:tblGrid>
              <a:tr h="81870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 School Graduates</a:t>
                      </a:r>
                      <a:r>
                        <a:rPr lang="en-US" sz="2800" baseline="0" dirty="0" smtClean="0"/>
                        <a:t> (percentage of 17 year olds)</a:t>
                      </a:r>
                      <a:endParaRPr lang="en-US" sz="2800" dirty="0"/>
                    </a:p>
                  </a:txBody>
                  <a:tcPr/>
                </a:tc>
              </a:tr>
              <a:tr h="7262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6.3</a:t>
                      </a:r>
                      <a:endParaRPr lang="en-US" sz="2800" dirty="0"/>
                    </a:p>
                  </a:txBody>
                  <a:tcPr/>
                </a:tc>
              </a:tr>
              <a:tr h="7262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8.6</a:t>
                      </a:r>
                      <a:endParaRPr lang="en-US" sz="2800" dirty="0"/>
                    </a:p>
                  </a:txBody>
                  <a:tcPr/>
                </a:tc>
              </a:tr>
              <a:tr h="7262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16.3</a:t>
                      </a:r>
                      <a:endParaRPr lang="en-US" sz="2800" dirty="0"/>
                    </a:p>
                  </a:txBody>
                  <a:tcPr/>
                </a:tc>
              </a:tr>
              <a:tr h="7262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1930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28.8</a:t>
                      </a:r>
                      <a:endParaRPr lang="en-US" sz="2800" dirty="0"/>
                    </a:p>
                  </a:txBody>
                  <a:tcPr/>
                </a:tc>
              </a:tr>
              <a:tr h="7262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78.2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Fundamentalism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During the 1920s, many devout Americans believed that Christianity was under attack around the world</a:t>
            </a:r>
          </a:p>
          <a:p>
            <a:r>
              <a:rPr lang="en-US" dirty="0" smtClean="0"/>
              <a:t>The most recent evidence was from the newly formed communist Soviet Union</a:t>
            </a:r>
          </a:p>
          <a:p>
            <a:r>
              <a:rPr lang="en-US" dirty="0" smtClean="0"/>
              <a:t>Fundamentalism </a:t>
            </a:r>
            <a:r>
              <a:rPr lang="en-US" dirty="0" smtClean="0">
                <a:sym typeface="Wingdings" pitchFamily="2" charset="2"/>
              </a:rPr>
              <a:t> emphasized Protestant teachings and the belief that every word in the Bible was literal truth</a:t>
            </a:r>
          </a:p>
          <a:p>
            <a:r>
              <a:rPr lang="en-US" dirty="0" smtClean="0">
                <a:sym typeface="Wingdings" pitchFamily="2" charset="2"/>
              </a:rPr>
              <a:t>Fundamentalists believed that the answer to every important moral and scientific question was in the Bible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Clash Over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Fundamentalism and modernism finally clashed head-on in the Scopes Trial of 1925</a:t>
            </a:r>
          </a:p>
          <a:p>
            <a:r>
              <a:rPr lang="en-US" dirty="0" smtClean="0"/>
              <a:t>In 1925, Tennessee passed a law making it illegal to teach the theory of evolution</a:t>
            </a:r>
          </a:p>
          <a:p>
            <a:r>
              <a:rPr lang="en-US" dirty="0" smtClean="0"/>
              <a:t>John Scopes, a high school biology teacher, ignored the law and taught the theory to his students</a:t>
            </a:r>
          </a:p>
          <a:p>
            <a:r>
              <a:rPr lang="en-US" dirty="0" smtClean="0"/>
              <a:t>The trial that followed was nicknamed “the monkey trial”</a:t>
            </a:r>
          </a:p>
          <a:p>
            <a:r>
              <a:rPr lang="en-US" dirty="0" smtClean="0"/>
              <a:t>Clarence Darrow, a famous defense attorney, represented Scopes while William Jennings Bryan prosecuted the case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Clash Over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534400" cy="47018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main focus of the trial developed when Darrow called Bryan to the stand and asked him if he truly believed that the Bible stated the literal truth</a:t>
            </a:r>
          </a:p>
          <a:p>
            <a:r>
              <a:rPr lang="en-US" dirty="0" smtClean="0"/>
              <a:t>Bryan stated “I accept the Bible absolutely” and refused to back down from his position</a:t>
            </a:r>
          </a:p>
          <a:p>
            <a:r>
              <a:rPr lang="en-US" dirty="0" smtClean="0"/>
              <a:t>Scopes was found guilty and fined $100 ($1,400 today)</a:t>
            </a:r>
          </a:p>
          <a:p>
            <a:r>
              <a:rPr lang="en-US" dirty="0" smtClean="0"/>
              <a:t>The trial never resolved the conflict between modernism and fundamentalism, which still exists today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 on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Starting in the eve of World War I, Congress required immigrants to take a literacy test</a:t>
            </a:r>
          </a:p>
          <a:p>
            <a:pPr lvl="1"/>
            <a:r>
              <a:rPr lang="en-US" dirty="0" smtClean="0"/>
              <a:t>The literacy test required immigrants to be able to read and write in their native languages</a:t>
            </a:r>
          </a:p>
          <a:p>
            <a:r>
              <a:rPr lang="en-US" dirty="0" smtClean="0"/>
              <a:t>Emergency Quota Act of 1931 and the National Origins Act of 1924 were passed due to the Red Scare</a:t>
            </a:r>
          </a:p>
          <a:p>
            <a:r>
              <a:rPr lang="en-US" dirty="0" smtClean="0"/>
              <a:t>Quota System </a:t>
            </a:r>
            <a:r>
              <a:rPr lang="en-US" dirty="0" smtClean="0">
                <a:sym typeface="Wingdings" pitchFamily="2" charset="2"/>
              </a:rPr>
              <a:t> established to govern immigration from specific nations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number of immigrants of a given nationality each year could not exceed 2% of the number of people of that nationality living the United States in 1890</a:t>
            </a:r>
          </a:p>
          <a:p>
            <a:r>
              <a:rPr lang="en-US" dirty="0" smtClean="0"/>
              <a:t>The year 1890 was chosen to allow continued immigration from England and Ireland while limiting immigrants from the nations involved in new immigration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Increased Immigration from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The quota system did not apply to the immigrants coming from Latin America</a:t>
            </a:r>
          </a:p>
          <a:p>
            <a:r>
              <a:rPr lang="en-US" dirty="0" smtClean="0"/>
              <a:t>Mexicans continued to settle in sparsely populated regions of the Southwest and made many contributions to Texas and California</a:t>
            </a:r>
          </a:p>
          <a:p>
            <a:r>
              <a:rPr lang="en-US" dirty="0" smtClean="0"/>
              <a:t>Mexicans will continue to face discrimination and hostility in many areas of the nation due to competition for jobs with native-born Americans and other immigrants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Resurgence of the Ku Klux Klan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534400" cy="47018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1915, on Stone Mountain in Georgia, a group of angry men decided to revive the Ku Klux Klan (KKK), which had originally been formed during Reconstruction</a:t>
            </a:r>
          </a:p>
          <a:p>
            <a:r>
              <a:rPr lang="en-US" dirty="0" smtClean="0"/>
              <a:t>The new aim of the revived KKK was to promote hatred of African Americans and others (including Jews, Catholics, and immigrants) who were viewed as a threat to morality and lawfulness</a:t>
            </a:r>
          </a:p>
          <a:p>
            <a:r>
              <a:rPr lang="en-US" dirty="0" smtClean="0"/>
              <a:t>At its height, the “Invisible Empire” of the KKK had 4-5 million members with branches through the South as well as the Midwest, Northeast, and West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183</TotalTime>
  <Words>1014</Words>
  <Application>Microsoft Office PowerPoint</Application>
  <PresentationFormat>On-screen Show (4:3)</PresentationFormat>
  <Paragraphs>83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Social and Cultural Tensions</vt:lpstr>
      <vt:lpstr>Traditionalism v. Modernism</vt:lpstr>
      <vt:lpstr>High School Education, 1900-1930</vt:lpstr>
      <vt:lpstr>Religious Fundamentalism</vt:lpstr>
      <vt:lpstr>Clash Over Evolution</vt:lpstr>
      <vt:lpstr>Clash Over Evolution</vt:lpstr>
      <vt:lpstr>Restrictions on Immigration</vt:lpstr>
      <vt:lpstr>Increased Immigration from Mexico</vt:lpstr>
      <vt:lpstr>Resurgence of the Ku Klux Klan</vt:lpstr>
      <vt:lpstr>Resurgence of the Ku Klux Klan</vt:lpstr>
      <vt:lpstr>Americans Oppose the Klan</vt:lpstr>
      <vt:lpstr>Government Bans Alcohol</vt:lpstr>
      <vt:lpstr>The Rise of Organized Crime</vt:lpstr>
      <vt:lpstr>The Rise of Organized Crime</vt:lpstr>
      <vt:lpstr>Prohibition Divides the Nation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and Cultural Tensions</dc:title>
  <dc:creator>lbyrne</dc:creator>
  <cp:lastModifiedBy>lbyrne</cp:lastModifiedBy>
  <cp:revision>17</cp:revision>
  <dcterms:created xsi:type="dcterms:W3CDTF">2014-10-03T16:08:31Z</dcterms:created>
  <dcterms:modified xsi:type="dcterms:W3CDTF">2014-10-06T15:58:07Z</dcterms:modified>
</cp:coreProperties>
</file>