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5" r:id="rId5"/>
    <p:sldId id="258" r:id="rId6"/>
    <p:sldId id="259" r:id="rId7"/>
    <p:sldId id="260" r:id="rId8"/>
    <p:sldId id="266" r:id="rId9"/>
    <p:sldId id="261" r:id="rId10"/>
    <p:sldId id="267" r:id="rId11"/>
    <p:sldId id="263" r:id="rId12"/>
    <p:sldId id="269" r:id="rId13"/>
    <p:sldId id="270" r:id="rId14"/>
    <p:sldId id="268"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2" autoAdjust="0"/>
  </p:normalViewPr>
  <p:slideViewPr>
    <p:cSldViewPr>
      <p:cViewPr varScale="1">
        <p:scale>
          <a:sx n="89" d="100"/>
          <a:sy n="89" d="100"/>
        </p:scale>
        <p:origin x="-14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01DA52F-C01A-4625-989D-78EDA7145716}" type="datetimeFigureOut">
              <a:rPr lang="en-US" smtClean="0"/>
              <a:pPr/>
              <a:t>10/15/2014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FD5F851-4369-4B0B-B81E-2B82F078B7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01DA52F-C01A-4625-989D-78EDA7145716}" type="datetimeFigureOut">
              <a:rPr lang="en-US" smtClean="0"/>
              <a:pPr/>
              <a:t>10/15/2014</a:t>
            </a:fld>
            <a:endParaRPr lang="en-US"/>
          </a:p>
        </p:txBody>
      </p:sp>
      <p:sp>
        <p:nvSpPr>
          <p:cNvPr id="27" name="Slide Number Placeholder 26"/>
          <p:cNvSpPr>
            <a:spLocks noGrp="1"/>
          </p:cNvSpPr>
          <p:nvPr>
            <p:ph type="sldNum" sz="quarter" idx="11"/>
          </p:nvPr>
        </p:nvSpPr>
        <p:spPr/>
        <p:txBody>
          <a:bodyPr rtlCol="0"/>
          <a:lstStyle/>
          <a:p>
            <a:fld id="{6FD5F851-4369-4B0B-B81E-2B82F078B752}"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01DA52F-C01A-4625-989D-78EDA7145716}" type="datetimeFigureOut">
              <a:rPr lang="en-US" smtClean="0"/>
              <a:pPr/>
              <a:t>10/15/2014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FD5F851-4369-4B0B-B81E-2B82F078B7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1DA52F-C01A-4625-989D-78EDA71457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F851-4369-4B0B-B81E-2B82F078B7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01DA52F-C01A-4625-989D-78EDA7145716}" type="datetimeFigureOut">
              <a:rPr lang="en-US" smtClean="0"/>
              <a:pPr/>
              <a:t>10/15/2014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FD5F851-4369-4B0B-B81E-2B82F078B7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Harlem Renaissance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Literature</a:t>
            </a:r>
            <a:endParaRPr lang="en-US" dirty="0"/>
          </a:p>
        </p:txBody>
      </p:sp>
      <p:sp>
        <p:nvSpPr>
          <p:cNvPr id="3" name="Content Placeholder 2"/>
          <p:cNvSpPr>
            <a:spLocks noGrp="1"/>
          </p:cNvSpPr>
          <p:nvPr>
            <p:ph idx="1"/>
          </p:nvPr>
        </p:nvSpPr>
        <p:spPr/>
        <p:txBody>
          <a:bodyPr/>
          <a:lstStyle/>
          <a:p>
            <a:r>
              <a:rPr lang="en-US" dirty="0" smtClean="0"/>
              <a:t>Jean </a:t>
            </a:r>
            <a:r>
              <a:rPr lang="en-US" dirty="0" err="1" smtClean="0"/>
              <a:t>Toomer’s</a:t>
            </a:r>
            <a:r>
              <a:rPr lang="en-US" dirty="0" smtClean="0"/>
              <a:t> </a:t>
            </a:r>
            <a:r>
              <a:rPr lang="en-US" i="1" dirty="0" smtClean="0"/>
              <a:t>Cane</a:t>
            </a:r>
            <a:r>
              <a:rPr lang="en-US" dirty="0" smtClean="0"/>
              <a:t> (1923), a collection of short stories, poems, and sketches, set the tone for the Harlem Renaissance with its presentation of African American culture</a:t>
            </a:r>
          </a:p>
          <a:p>
            <a:r>
              <a:rPr lang="en-US" dirty="0" smtClean="0"/>
              <a:t>Claude McKay, a Jamaican immigrant, became a leader in African American literature with his novels and poems which showed ordinary black Americans struggling for dignity and advancement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African American Literature</a:t>
            </a:r>
            <a:endParaRPr lang="en-US" dirty="0"/>
          </a:p>
        </p:txBody>
      </p:sp>
      <p:sp>
        <p:nvSpPr>
          <p:cNvPr id="3" name="Content Placeholder 2"/>
          <p:cNvSpPr>
            <a:spLocks noGrp="1"/>
          </p:cNvSpPr>
          <p:nvPr>
            <p:ph idx="1"/>
          </p:nvPr>
        </p:nvSpPr>
        <p:spPr>
          <a:xfrm>
            <a:off x="2895600" y="1524000"/>
            <a:ext cx="5943600" cy="5334000"/>
          </a:xfrm>
        </p:spPr>
        <p:txBody>
          <a:bodyPr>
            <a:normAutofit fontScale="85000" lnSpcReduction="20000"/>
          </a:bodyPr>
          <a:lstStyle/>
          <a:p>
            <a:r>
              <a:rPr lang="en-US" dirty="0" smtClean="0"/>
              <a:t>Langston Hughes was one of the most powerful voices of the Harlem Renaissance</a:t>
            </a:r>
          </a:p>
          <a:p>
            <a:r>
              <a:rPr lang="en-US" dirty="0" smtClean="0"/>
              <a:t>For Hughes, the movement was not political, but instead was a celebration of African American culture and life</a:t>
            </a:r>
          </a:p>
          <a:p>
            <a:r>
              <a:rPr lang="en-US" dirty="0" smtClean="0"/>
              <a:t>Hughes published more than 50 works in which he captured the remarkable diversity of everyday African American life</a:t>
            </a:r>
          </a:p>
          <a:p>
            <a:r>
              <a:rPr lang="en-US" dirty="0" err="1" smtClean="0"/>
              <a:t>Zora</a:t>
            </a:r>
            <a:r>
              <a:rPr lang="en-US" dirty="0" smtClean="0"/>
              <a:t> Neale Hurston traveled the rural back roads for her native Florida, collecting folk tales</a:t>
            </a:r>
          </a:p>
          <a:p>
            <a:r>
              <a:rPr lang="en-US" dirty="0" smtClean="0"/>
              <a:t>Her 1937 novel, </a:t>
            </a:r>
            <a:r>
              <a:rPr lang="en-US" i="1" dirty="0" smtClean="0"/>
              <a:t>Their Eyes Were Watching God, </a:t>
            </a:r>
            <a:r>
              <a:rPr lang="en-US" dirty="0" smtClean="0"/>
              <a:t> expressed the new longing for independence felt by many women of the 1920s</a:t>
            </a:r>
            <a:endParaRPr lang="en-US" dirty="0"/>
          </a:p>
        </p:txBody>
      </p:sp>
      <p:sp>
        <p:nvSpPr>
          <p:cNvPr id="2050" name="AutoShape 2" descr="data:image/jpeg;base64,/9j/4AAQSkZJRgABAQAAAQABAAD/2wCEAAkGBxQTEhQUEhQUFhQXFxgXGRgVGBQVFxgUFhQWFxcVFRQYHCggGBolHBQUITEhJSkrLi4uFx8zODMsNygtLisBCgoKBQUFDgUFDisZExkrKysrKysrKysrKysrKysrKysrKysrKysrKysrKysrKysrKysrKysrKysrKysrKysrK//AABEIAMAAmAMBIgACEQEDEQH/xAAbAAABBQEBAAAAAAAAAAAAAAAFAgMEBgcBAP/EAEQQAAEDAgMFAwcHCwQDAAAAAAEAAgMEEQUhMQYSQVFhEyJxByMygZGxwRRCUnKhstEVJDNic5KTorPh8FNjgvEWNEP/xAAUAQEAAAAAAAAAAAAAAAAAAAAA/8QAFBEBAAAAAAAAAAAAAAAAAAAAAP/aAAwDAQACEQMRAD8A1RgvazW6DgOSc+T9G+xLgFgPAe4LpkCBDoByHsCQ6Mch7AnXSJl8qBJYOQ9ibewDgF0PUTEq5kTC+RwDQglG3IexQ8RxOGAXlc1vK9s1RcY2/c8FtM0t5OOZ9QVOxLE3ynz5c5w0vw9SDT3bcUg+dfwalRbc0buJB6tWRNc3ivXvll4lBrz9rqYsLw8WBta1j7EWwzE4Z23jc08ctfYsKsRr7VLocSliN43lqDdWyN42SI2gu6LKMO2vlDx2x3m8csx1WgYbiLJLOY4EdEB2SAcFxkduC5HJdPhA1udEvsug9nxT7HApbggiOjAByvkeHReUl7huu8D7l5AgO7o8B7kyXrnbWaPAKEXoJrXpPaKD8o5JFbXiNjnE6C6AbtHtQ2lyIu86DmstxfGZKh+9K4kcG/NHqSsbxJ1TK6R3gB0UKKC/LwQc7Q8D7F10PH1m+qnMwo8XEnk3w4FE4djpXC+64C3HLM8EFcMeYA+1IVjq9lpIwAbX45/BAZI7EixyQebL0XL2SHLl0Ci5Ow1T2Zxvc3wNk29lm3vmTp0tqlUrbmx5INa2Fxr5TF3j5xmTuvVWWaa2SxPZfGjSy9oASCLOAyuFrOF1XbsEgFgc7FBNjnUqGpubKNGwLwZYoCEgyPgfcvJsv7p8PgvIA9TUcAojqi2XFEG04NyUJxZ7WZoJUDss1Wdu6zciDR87IqXBie9oqjtfVl0gB0A96Cukq57DbNfKRdwO7f1EIJs5gzqmQNHo3Fyt5wuhZFGGMaAAOCAZhOy0MJBAuQbglWAQpTGp0BAMlwmNxu5oJVexXY2J190WJV0DVGqAgzGt2DZwOiqO0eCdhYgrYq9+Sz3baG7L30uUGeFKC4Qu7qBQ1V72Jx5xvEbn6PgqGUU2Zv27bX/zmg1unqSpUUl0KjfkE7HLYjkgNjQ+HwXlGikuF5Bw3QTG6YPaiFXVBozQGpxME2ugr7iY7gIDjz7uB5hWSukDibKoYi8l5Bysg0XybwBsYPF2ZWmQOyWd+T8XgaR4LQKUIJrU4E01OgoFJmVqduoNdiUUfpvaDyJCARjGQKz/AGkIe0g3sOXwVvxbGoHNPfA8ePgqZibd69tEFDLLJTAEqpjLXEHmkXyQJcj2zFN6UvI2+KAyOurXsbIDG9lswb36FBZqSe4U97yW5cEHhiIOSK0zkEnDai68nKeIAgheQVnaDE91zgNd4j7VXAXuNySiuJ7olkJ+m77xQStrs7NQFoYgED2hZmHAdD/dEKIuIuV6eHeuDoUD2zG1vyWMN3N7PM36q20HlPiJAfE5tzqCCPHRUvZ99PBvmdm+Q6wHuy4oviVVTS8IIX8BfedpfMNFgg1Clx6J4u03TVftE2Npda6x/Z/HXCZrTmCQLrWcWwdroTzsgzbHNu6yZxZH5tund19qThOD7/eqqi187E3PrJKHYzBIx5EbHcrgXzJsAOpU+swiqpaSGpjN+0v2ga27mi3dLn5knW+lkE6swildfdlueh09XBMUsRY3dvvDgSqtJPUODXyAm5sCW7rj4EDRX7BcJkLS57d1tsr5nRBTsepvnIC4LQMZw/IhUh9EWuzzAzQEsF2VqKkjdZuttcvfkwDndHMKihp7xMnZM4m5LLgXGVhdFnYn8pFNRMlELHtvK64vugDuN6lT6XZKCnmla1ukW8xxzyzB+CCBHKLojA8FUwYlmptFixvYoLlG/MeK6h1HWAlvUj3heQVzFaYmST67z/MVCZh4RGsmvLIP13j+YpQi4oIjm2CbsSnpni6da4WQC58Hlm7R1gC0Bwt85o4jqiZwuGooqeLvRzRXG8GgtdvkF28L3OgRPZ+TzrWk5EEf2VzpqJg0a0HnYIBeF7NQxQMja0nddvBzwA8uda5y4ZaK5TR9wBDJB3mt8EUqQd3JAIjwxmdwCDzH2pLcKLDaOQtbwFsh6l5uJtBs5FonAoAjNnGF2/I4vd10HgFNqGACynvKCYlVWBzQVfaJwF1nFdPd2qte0lbdUiZ/eQabFslBNVxDeLS2mbIbal9xYkI7tZMYYCb5theCT+uQGj3pzYzBxHD2z7ummDS57vmtA7rG8gFUvKbtAHu+TRkWB3pCOLgMh6kFIhkspPyjkhu9ZORSXKC34NNd8f12/eC6h+DVA7WIf7jPvheQWOsw4b73c3OPtcSoszckdrWi7vE+9AKyTkgFTCxzSop0meTJQRKUBuiqd2Rp6rRsMn3gsjinzV82dxG7QEBjH8bjpXRvlvukltxwOS9iO3dKyPea8PvoBqubQ0LamndG465g8iNCs8pPJ1O52Tmhl9eNvBBOrdt4Xsk7j95wy0y9a0TBi4QRF97ljSb6gkDVB8E2HpoLOc0SOyN3i+fQKyTTjigRU1GSqWLzXJRLEsQtcKtV1WgruMHVVKbVWjGZxZVeRAaftjWGMR9s7dAsLAA2GQF0HbJnc5p3DqB00rI2C7nG390iopnRvcx4s5psQgXEL5nRckdmkRvskPcSboC+Cyefg/ax/bI1eUPBHfnMH7aL+o1dQaHiVR33Acz71B7Pe1UqtPnH/WPvKaa9AJrIM7AKG6lIR6QcVHlYgER0+fRFcNq9x9r5H3qFM6yjb1/ggvVVtHFCwGQ+oIL/AOeEHea8NH0OnjzUTDKyMuDnsa4jIhwBHsKs1HjFEw3MULTyLW/EIALdtpnHzL5JHZ3G5vC3SwUhu0GIPP8A6pA5m7B4neRqv22p2i0Toxl80Ae5Vas2hfKTa4b7/FBN/KL3m7xY8Ry9aG11YEh09xmg9dPbNAzXS3Q9ellutA8mWx/yhwqJ2+Zae40j9I7n9UfagP8Akt2XMTTUyts+QWjB1azi7xOXqCg+VvCoWmORjbTPvvfrNFsz1zWoPcGgk2AAz6ALCdscdNVUOfo0d1g5MHTrqgq1RGR600iBudbHomZqbK49aBWCH85g/bRf1GryXgg/OYP20X9Rq4gtldOTPIP13D+YqbC3ihtVH+cSn/cf94olDIgccxQqgWU25UKqvZAHrLqOxS3u4FNtagTTsu8dckUds4ZNSg9Qd3MG1kawzaUWAcbEZf8ASCdRbFMGZP2KZPs8xhsE5FtLHa+8AhVbtGCTYoE4lA1jToqbXybxyU2vxEyG2ZUzZ3A+1kbvZ3OQCB/YbY51XIHSAiIZn9bp4LdqaBrGtY0ANaLADgAomC4c2CMNAz4+KnPeACToMz4IKX5Tsb7KEQt9KXW3Bg/E+5ZB2YJKP7S4gaqokkOQJs0X0YMgEEaAD6QGZQJFLbM9UmSQhpu7wT1iT6VyVysjs0cQSECcFj8/BlmJY/6jVxSsHHn4gMvOR68e+1cQH61vnpfru+8VyB2afxSK0jzzc77xQ9xsgJF6jzvyUNtQuzVFm5oIVSM7qO6W2mqU9xOqZexBFnlJ1UUuT8zc006LIoLPiuDRRQtfnfdaSbmxuAch61Vi9aLtuxrcNpL+m5sYHgGXPw9qzlsZJAFyTkAMySeACCyYJgjpQNzR3IarW9k9nG0zbkXeePLoEG8l+GzwQvZURFneDmF1r2I7zenA+tXi6BYKAbc4mIaR9j3n9xvr1+xHrrIPKNixnqtxh7kPd6F59I/ZZBV3m5tfXRcEQzseWq7YOHeuLZBMSA/Ot4afagWSB8Lf5km6s+gAb3N8kprXHjqvSxAvjaHXz9lkBHDMpocv/pH99q8k00f5zDbXtI9OQkGq4gsGLO777fSd7yhHGyI4rKBI/wCu77xUFzb5oOBoChPkubnTgnqx9rAcVDmdoECh703IxKadOiQ56BncTdSwgJ5zrldqB6PJAdx3EflQh7u6yGMNbzOTd5xHi1FPJNhDXzSznPsrNZfg51+97AqvDLdtlffJczcMzeYY77XBBoRXt5JXAUEPH8TFPTySn5rTbq7QD2rABK4kkm9+8fE5rRvKtiV+ypm9Xu9zfiVn7MtM0Cqdtzc30y8eKXPc26673MLzZHajI5Af9Ltg69za2d+Z/wACBh1OT6Tz4DlzKcp9yOx8TfU5dUkM9vJM1B3iGjTU2QEMElMk0bibedZYafPC6uYOD20P7WO3hvtuvIJWOS+ek+u/7xXqaXJKxLD5XTSkRSkdo+xDH2I3zYg2SocPlA/RSfuP/BAOkfeRNTekOiknC59eyl/cf+C47Dprg9jN/Df+CBlwy8VwttpyCkHDZr/oZf4b/wAEuShn/wBGX+G/8EEGEZ/5qkF2aJU+GS3PmpQMtY3/AIKJJhsxcT2M38OT8EC6YgWuCr95MY7uqH/Vb7LlUelw+a1uxl/cePgtJ8ntP2dOd/uuc65Du6fYUFuTU84YxznGzWgknoF3tW/Sb7Qql5RK9/YiKFr3l/pFjS6zRwJA4/BBm+LV5qZ5JTe7nZdG8B9ijB17i4sM8uKkQYXLbOGUf8H/AIJc+GSiwbDLr/pv+3JBBEluNuXGy66W5s0H+6lfkyXjBKT9R/D1J6HDZc7wy/uPHwQQKrujW/IcikQsNh9J2ZKkfk6dzt4wy2Gl45PwTv5PmJ/Qy/w3j4IH8IAM0Wnpx9B6YXlJo6OTto/MyAdow/o3gAB4uSbaLy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hQUEhQUFhQXFxgXGRgVGBQVFxgUFhQWFxcVFRQYHCggGBolHBQUITEhJSkrLi4uFx8zODMsNygtLisBCgoKBQUFDgUFDisZExkrKysrKysrKysrKysrKysrKysrKysrKysrKysrKysrKysrKysrKysrKysrKysrKysrK//AABEIAMAAmAMBIgACEQEDEQH/xAAbAAABBQEBAAAAAAAAAAAAAAAFAgMEBgcBAP/EAEQQAAEDAgMFAwcHCwQDAAAAAAEAAgMEEQUhMQYSQVFhEyJxByMygZGxwRRCUnKhstEVJDNic5KTorPh8FNjgvEWNEP/xAAUAQEAAAAAAAAAAAAAAAAAAAAA/8QAFBEBAAAAAAAAAAAAAAAAAAAAAP/aAAwDAQACEQMRAD8A1RgvazW6DgOSc+T9G+xLgFgPAe4LpkCBDoByHsCQ6Mch7AnXSJl8qBJYOQ9ibewDgF0PUTEq5kTC+RwDQglG3IexQ8RxOGAXlc1vK9s1RcY2/c8FtM0t5OOZ9QVOxLE3ynz5c5w0vw9SDT3bcUg+dfwalRbc0buJB6tWRNc3ivXvll4lBrz9rqYsLw8WBta1j7EWwzE4Z23jc08ctfYsKsRr7VLocSliN43lqDdWyN42SI2gu6LKMO2vlDx2x3m8csx1WgYbiLJLOY4EdEB2SAcFxkduC5HJdPhA1udEvsug9nxT7HApbggiOjAByvkeHReUl7huu8D7l5AgO7o8B7kyXrnbWaPAKEXoJrXpPaKD8o5JFbXiNjnE6C6AbtHtQ2lyIu86DmstxfGZKh+9K4kcG/NHqSsbxJ1TK6R3gB0UKKC/LwQc7Q8D7F10PH1m+qnMwo8XEnk3w4FE4djpXC+64C3HLM8EFcMeYA+1IVjq9lpIwAbX45/BAZI7EixyQebL0XL2SHLl0Ci5Ow1T2Zxvc3wNk29lm3vmTp0tqlUrbmx5INa2Fxr5TF3j5xmTuvVWWaa2SxPZfGjSy9oASCLOAyuFrOF1XbsEgFgc7FBNjnUqGpubKNGwLwZYoCEgyPgfcvJsv7p8PgvIA9TUcAojqi2XFEG04NyUJxZ7WZoJUDss1Wdu6zciDR87IqXBie9oqjtfVl0gB0A96Cukq57DbNfKRdwO7f1EIJs5gzqmQNHo3Fyt5wuhZFGGMaAAOCAZhOy0MJBAuQbglWAQpTGp0BAMlwmNxu5oJVexXY2J190WJV0DVGqAgzGt2DZwOiqO0eCdhYgrYq9+Sz3baG7L30uUGeFKC4Qu7qBQ1V72Jx5xvEbn6PgqGUU2Zv27bX/zmg1unqSpUUl0KjfkE7HLYjkgNjQ+HwXlGikuF5Bw3QTG6YPaiFXVBozQGpxME2ugr7iY7gIDjz7uB5hWSukDibKoYi8l5Bysg0XybwBsYPF2ZWmQOyWd+T8XgaR4LQKUIJrU4E01OgoFJmVqduoNdiUUfpvaDyJCARjGQKz/AGkIe0g3sOXwVvxbGoHNPfA8ePgqZibd69tEFDLLJTAEqpjLXEHmkXyQJcj2zFN6UvI2+KAyOurXsbIDG9lswb36FBZqSe4U97yW5cEHhiIOSK0zkEnDai68nKeIAgheQVnaDE91zgNd4j7VXAXuNySiuJ7olkJ+m77xQStrs7NQFoYgED2hZmHAdD/dEKIuIuV6eHeuDoUD2zG1vyWMN3N7PM36q20HlPiJAfE5tzqCCPHRUvZ99PBvmdm+Q6wHuy4oviVVTS8IIX8BfedpfMNFgg1Clx6J4u03TVftE2Npda6x/Z/HXCZrTmCQLrWcWwdroTzsgzbHNu6yZxZH5tund19qThOD7/eqqi187E3PrJKHYzBIx5EbHcrgXzJsAOpU+swiqpaSGpjN+0v2ga27mi3dLn5knW+lkE6swildfdlueh09XBMUsRY3dvvDgSqtJPUODXyAm5sCW7rj4EDRX7BcJkLS57d1tsr5nRBTsepvnIC4LQMZw/IhUh9EWuzzAzQEsF2VqKkjdZuttcvfkwDndHMKihp7xMnZM4m5LLgXGVhdFnYn8pFNRMlELHtvK64vugDuN6lT6XZKCnmla1ukW8xxzyzB+CCBHKLojA8FUwYlmptFixvYoLlG/MeK6h1HWAlvUj3heQVzFaYmST67z/MVCZh4RGsmvLIP13j+YpQi4oIjm2CbsSnpni6da4WQC58Hlm7R1gC0Bwt85o4jqiZwuGooqeLvRzRXG8GgtdvkF28L3OgRPZ+TzrWk5EEf2VzpqJg0a0HnYIBeF7NQxQMja0nddvBzwA8uda5y4ZaK5TR9wBDJB3mt8EUqQd3JAIjwxmdwCDzH2pLcKLDaOQtbwFsh6l5uJtBs5FonAoAjNnGF2/I4vd10HgFNqGACynvKCYlVWBzQVfaJwF1nFdPd2qte0lbdUiZ/eQabFslBNVxDeLS2mbIbal9xYkI7tZMYYCb5theCT+uQGj3pzYzBxHD2z7ummDS57vmtA7rG8gFUvKbtAHu+TRkWB3pCOLgMh6kFIhkspPyjkhu9ZORSXKC34NNd8f12/eC6h+DVA7WIf7jPvheQWOsw4b73c3OPtcSoszckdrWi7vE+9AKyTkgFTCxzSop0meTJQRKUBuiqd2Rp6rRsMn3gsjinzV82dxG7QEBjH8bjpXRvlvukltxwOS9iO3dKyPea8PvoBqubQ0LamndG465g8iNCs8pPJ1O52Tmhl9eNvBBOrdt4Xsk7j95wy0y9a0TBi4QRF97ljSb6gkDVB8E2HpoLOc0SOyN3i+fQKyTTjigRU1GSqWLzXJRLEsQtcKtV1WgruMHVVKbVWjGZxZVeRAaftjWGMR9s7dAsLAA2GQF0HbJnc5p3DqB00rI2C7nG390iopnRvcx4s5psQgXEL5nRckdmkRvskPcSboC+Cyefg/ax/bI1eUPBHfnMH7aL+o1dQaHiVR33Acz71B7Pe1UqtPnH/WPvKaa9AJrIM7AKG6lIR6QcVHlYgER0+fRFcNq9x9r5H3qFM6yjb1/ggvVVtHFCwGQ+oIL/AOeEHea8NH0OnjzUTDKyMuDnsa4jIhwBHsKs1HjFEw3MULTyLW/EIALdtpnHzL5JHZ3G5vC3SwUhu0GIPP8A6pA5m7B4neRqv22p2i0Toxl80Ae5Vas2hfKTa4b7/FBN/KL3m7xY8Ry9aG11YEh09xmg9dPbNAzXS3Q9ellutA8mWx/yhwqJ2+Zae40j9I7n9UfagP8Akt2XMTTUyts+QWjB1azi7xOXqCg+VvCoWmORjbTPvvfrNFsz1zWoPcGgk2AAz6ALCdscdNVUOfo0d1g5MHTrqgq1RGR600iBudbHomZqbK49aBWCH85g/bRf1GryXgg/OYP20X9Rq4gtldOTPIP13D+YqbC3ihtVH+cSn/cf94olDIgccxQqgWU25UKqvZAHrLqOxS3u4FNtagTTsu8dckUds4ZNSg9Qd3MG1kawzaUWAcbEZf8ASCdRbFMGZP2KZPs8xhsE5FtLHa+8AhVbtGCTYoE4lA1jToqbXybxyU2vxEyG2ZUzZ3A+1kbvZ3OQCB/YbY51XIHSAiIZn9bp4LdqaBrGtY0ANaLADgAomC4c2CMNAz4+KnPeACToMz4IKX5Tsb7KEQt9KXW3Bg/E+5ZB2YJKP7S4gaqokkOQJs0X0YMgEEaAD6QGZQJFLbM9UmSQhpu7wT1iT6VyVysjs0cQSECcFj8/BlmJY/6jVxSsHHn4gMvOR68e+1cQH61vnpfru+8VyB2afxSK0jzzc77xQ9xsgJF6jzvyUNtQuzVFm5oIVSM7qO6W2mqU9xOqZexBFnlJ1UUuT8zc006LIoLPiuDRRQtfnfdaSbmxuAch61Vi9aLtuxrcNpL+m5sYHgGXPw9qzlsZJAFyTkAMySeACCyYJgjpQNzR3IarW9k9nG0zbkXeePLoEG8l+GzwQvZURFneDmF1r2I7zenA+tXi6BYKAbc4mIaR9j3n9xvr1+xHrrIPKNixnqtxh7kPd6F59I/ZZBV3m5tfXRcEQzseWq7YOHeuLZBMSA/Ot4afagWSB8Lf5km6s+gAb3N8kprXHjqvSxAvjaHXz9lkBHDMpocv/pH99q8k00f5zDbXtI9OQkGq4gsGLO777fSd7yhHGyI4rKBI/wCu77xUFzb5oOBoChPkubnTgnqx9rAcVDmdoECh703IxKadOiQ56BncTdSwgJ5zrldqB6PJAdx3EflQh7u6yGMNbzOTd5xHi1FPJNhDXzSznPsrNZfg51+97AqvDLdtlffJczcMzeYY77XBBoRXt5JXAUEPH8TFPTySn5rTbq7QD2rABK4kkm9+8fE5rRvKtiV+ypm9Xu9zfiVn7MtM0Cqdtzc30y8eKXPc26673MLzZHajI5Af9Ltg69za2d+Z/wACBh1OT6Tz4DlzKcp9yOx8TfU5dUkM9vJM1B3iGjTU2QEMElMk0bibedZYafPC6uYOD20P7WO3hvtuvIJWOS+ek+u/7xXqaXJKxLD5XTSkRSkdo+xDH2I3zYg2SocPlA/RSfuP/BAOkfeRNTekOiknC59eyl/cf+C47Dprg9jN/Df+CBlwy8VwttpyCkHDZr/oZf4b/wAEuShn/wBGX+G/8EEGEZ/5qkF2aJU+GS3PmpQMtY3/AIKJJhsxcT2M38OT8EC6YgWuCr95MY7uqH/Vb7LlUelw+a1uxl/cePgtJ8ntP2dOd/uuc65Du6fYUFuTU84YxznGzWgknoF3tW/Sb7Qql5RK9/YiKFr3l/pFjS6zRwJA4/BBm+LV5qZ5JTe7nZdG8B9ijB17i4sM8uKkQYXLbOGUf8H/AIJc+GSiwbDLr/pv+3JBBEluNuXGy66W5s0H+6lfkyXjBKT9R/D1J6HDZc7wy/uPHwQQKrujW/IcikQsNh9J2ZKkfk6dzt4wy2Gl45PwTv5PmJ/Qy/w3j4IH8IAM0Wnpx9B6YXlJo6OTto/MyAdow/o3gAB4uSbaLy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xQTEhQUEhQUFhQXFxgXGRgVGBQVFxgUFhQWFxcVFRQYHCggGBolHBQUITEhJSkrLi4uFx8zODMsNygtLisBCgoKBQUFDgUFDisZExkrKysrKysrKysrKysrKysrKysrKysrKysrKysrKysrKysrKysrKysrKysrKysrKysrK//AABEIAMAAmAMBIgACEQEDEQH/xAAbAAABBQEBAAAAAAAAAAAAAAAFAgMEBgcBAP/EAEQQAAEDAgMFAwcHCwQDAAAAAAEAAgMEEQUhMQYSQVFhEyJxByMygZGxwRRCUnKhstEVJDNic5KTorPh8FNjgvEWNEP/xAAUAQEAAAAAAAAAAAAAAAAAAAAA/8QAFBEBAAAAAAAAAAAAAAAAAAAAAP/aAAwDAQACEQMRAD8A1RgvazW6DgOSc+T9G+xLgFgPAe4LpkCBDoByHsCQ6Mch7AnXSJl8qBJYOQ9ibewDgF0PUTEq5kTC+RwDQglG3IexQ8RxOGAXlc1vK9s1RcY2/c8FtM0t5OOZ9QVOxLE3ynz5c5w0vw9SDT3bcUg+dfwalRbc0buJB6tWRNc3ivXvll4lBrz9rqYsLw8WBta1j7EWwzE4Z23jc08ctfYsKsRr7VLocSliN43lqDdWyN42SI2gu6LKMO2vlDx2x3m8csx1WgYbiLJLOY4EdEB2SAcFxkduC5HJdPhA1udEvsug9nxT7HApbggiOjAByvkeHReUl7huu8D7l5AgO7o8B7kyXrnbWaPAKEXoJrXpPaKD8o5JFbXiNjnE6C6AbtHtQ2lyIu86DmstxfGZKh+9K4kcG/NHqSsbxJ1TK6R3gB0UKKC/LwQc7Q8D7F10PH1m+qnMwo8XEnk3w4FE4djpXC+64C3HLM8EFcMeYA+1IVjq9lpIwAbX45/BAZI7EixyQebL0XL2SHLl0Ci5Ow1T2Zxvc3wNk29lm3vmTp0tqlUrbmx5INa2Fxr5TF3j5xmTuvVWWaa2SxPZfGjSy9oASCLOAyuFrOF1XbsEgFgc7FBNjnUqGpubKNGwLwZYoCEgyPgfcvJsv7p8PgvIA9TUcAojqi2XFEG04NyUJxZ7WZoJUDss1Wdu6zciDR87IqXBie9oqjtfVl0gB0A96Cukq57DbNfKRdwO7f1EIJs5gzqmQNHo3Fyt5wuhZFGGMaAAOCAZhOy0MJBAuQbglWAQpTGp0BAMlwmNxu5oJVexXY2J190WJV0DVGqAgzGt2DZwOiqO0eCdhYgrYq9+Sz3baG7L30uUGeFKC4Qu7qBQ1V72Jx5xvEbn6PgqGUU2Zv27bX/zmg1unqSpUUl0KjfkE7HLYjkgNjQ+HwXlGikuF5Bw3QTG6YPaiFXVBozQGpxME2ugr7iY7gIDjz7uB5hWSukDibKoYi8l5Bysg0XybwBsYPF2ZWmQOyWd+T8XgaR4LQKUIJrU4E01OgoFJmVqduoNdiUUfpvaDyJCARjGQKz/AGkIe0g3sOXwVvxbGoHNPfA8ePgqZibd69tEFDLLJTAEqpjLXEHmkXyQJcj2zFN6UvI2+KAyOurXsbIDG9lswb36FBZqSe4U97yW5cEHhiIOSK0zkEnDai68nKeIAgheQVnaDE91zgNd4j7VXAXuNySiuJ7olkJ+m77xQStrs7NQFoYgED2hZmHAdD/dEKIuIuV6eHeuDoUD2zG1vyWMN3N7PM36q20HlPiJAfE5tzqCCPHRUvZ99PBvmdm+Q6wHuy4oviVVTS8IIX8BfedpfMNFgg1Clx6J4u03TVftE2Npda6x/Z/HXCZrTmCQLrWcWwdroTzsgzbHNu6yZxZH5tund19qThOD7/eqqi187E3PrJKHYzBIx5EbHcrgXzJsAOpU+swiqpaSGpjN+0v2ga27mi3dLn5knW+lkE6swildfdlueh09XBMUsRY3dvvDgSqtJPUODXyAm5sCW7rj4EDRX7BcJkLS57d1tsr5nRBTsepvnIC4LQMZw/IhUh9EWuzzAzQEsF2VqKkjdZuttcvfkwDndHMKihp7xMnZM4m5LLgXGVhdFnYn8pFNRMlELHtvK64vugDuN6lT6XZKCnmla1ukW8xxzyzB+CCBHKLojA8FUwYlmptFixvYoLlG/MeK6h1HWAlvUj3heQVzFaYmST67z/MVCZh4RGsmvLIP13j+YpQi4oIjm2CbsSnpni6da4WQC58Hlm7R1gC0Bwt85o4jqiZwuGooqeLvRzRXG8GgtdvkF28L3OgRPZ+TzrWk5EEf2VzpqJg0a0HnYIBeF7NQxQMja0nddvBzwA8uda5y4ZaK5TR9wBDJB3mt8EUqQd3JAIjwxmdwCDzH2pLcKLDaOQtbwFsh6l5uJtBs5FonAoAjNnGF2/I4vd10HgFNqGACynvKCYlVWBzQVfaJwF1nFdPd2qte0lbdUiZ/eQabFslBNVxDeLS2mbIbal9xYkI7tZMYYCb5theCT+uQGj3pzYzBxHD2z7ummDS57vmtA7rG8gFUvKbtAHu+TRkWB3pCOLgMh6kFIhkspPyjkhu9ZORSXKC34NNd8f12/eC6h+DVA7WIf7jPvheQWOsw4b73c3OPtcSoszckdrWi7vE+9AKyTkgFTCxzSop0meTJQRKUBuiqd2Rp6rRsMn3gsjinzV82dxG7QEBjH8bjpXRvlvukltxwOS9iO3dKyPea8PvoBqubQ0LamndG465g8iNCs8pPJ1O52Tmhl9eNvBBOrdt4Xsk7j95wy0y9a0TBi4QRF97ljSb6gkDVB8E2HpoLOc0SOyN3i+fQKyTTjigRU1GSqWLzXJRLEsQtcKtV1WgruMHVVKbVWjGZxZVeRAaftjWGMR9s7dAsLAA2GQF0HbJnc5p3DqB00rI2C7nG390iopnRvcx4s5psQgXEL5nRckdmkRvskPcSboC+Cyefg/ax/bI1eUPBHfnMH7aL+o1dQaHiVR33Acz71B7Pe1UqtPnH/WPvKaa9AJrIM7AKG6lIR6QcVHlYgER0+fRFcNq9x9r5H3qFM6yjb1/ggvVVtHFCwGQ+oIL/AOeEHea8NH0OnjzUTDKyMuDnsa4jIhwBHsKs1HjFEw3MULTyLW/EIALdtpnHzL5JHZ3G5vC3SwUhu0GIPP8A6pA5m7B4neRqv22p2i0Toxl80Ae5Vas2hfKTa4b7/FBN/KL3m7xY8Ry9aG11YEh09xmg9dPbNAzXS3Q9ellutA8mWx/yhwqJ2+Zae40j9I7n9UfagP8Akt2XMTTUyts+QWjB1azi7xOXqCg+VvCoWmORjbTPvvfrNFsz1zWoPcGgk2AAz6ALCdscdNVUOfo0d1g5MHTrqgq1RGR600iBudbHomZqbK49aBWCH85g/bRf1GryXgg/OYP20X9Rq4gtldOTPIP13D+YqbC3ihtVH+cSn/cf94olDIgccxQqgWU25UKqvZAHrLqOxS3u4FNtagTTsu8dckUds4ZNSg9Qd3MG1kawzaUWAcbEZf8ASCdRbFMGZP2KZPs8xhsE5FtLHa+8AhVbtGCTYoE4lA1jToqbXybxyU2vxEyG2ZUzZ3A+1kbvZ3OQCB/YbY51XIHSAiIZn9bp4LdqaBrGtY0ANaLADgAomC4c2CMNAz4+KnPeACToMz4IKX5Tsb7KEQt9KXW3Bg/E+5ZB2YJKP7S4gaqokkOQJs0X0YMgEEaAD6QGZQJFLbM9UmSQhpu7wT1iT6VyVysjs0cQSECcFj8/BlmJY/6jVxSsHHn4gMvOR68e+1cQH61vnpfru+8VyB2afxSK0jzzc77xQ9xsgJF6jzvyUNtQuzVFm5oIVSM7qO6W2mqU9xOqZexBFnlJ1UUuT8zc006LIoLPiuDRRQtfnfdaSbmxuAch61Vi9aLtuxrcNpL+m5sYHgGXPw9qzlsZJAFyTkAMySeACCyYJgjpQNzR3IarW9k9nG0zbkXeePLoEG8l+GzwQvZURFneDmF1r2I7zenA+tXi6BYKAbc4mIaR9j3n9xvr1+xHrrIPKNixnqtxh7kPd6F59I/ZZBV3m5tfXRcEQzseWq7YOHeuLZBMSA/Ot4afagWSB8Lf5km6s+gAb3N8kprXHjqvSxAvjaHXz9lkBHDMpocv/pH99q8k00f5zDbXtI9OQkGq4gsGLO777fSd7yhHGyI4rKBI/wCu77xUFzb5oOBoChPkubnTgnqx9rAcVDmdoECh703IxKadOiQ56BncTdSwgJ5zrldqB6PJAdx3EflQh7u6yGMNbzOTd5xHi1FPJNhDXzSznPsrNZfg51+97AqvDLdtlffJczcMzeYY77XBBoRXt5JXAUEPH8TFPTySn5rTbq7QD2rABK4kkm9+8fE5rRvKtiV+ypm9Xu9zfiVn7MtM0Cqdtzc30y8eKXPc26673MLzZHajI5Af9Ltg69za2d+Z/wACBh1OT6Tz4DlzKcp9yOx8TfU5dUkM9vJM1B3iGjTU2QEMElMk0bibedZYafPC6uYOD20P7WO3hvtuvIJWOS+ek+u/7xXqaXJKxLD5XTSkRSkdo+xDH2I3zYg2SocPlA/RSfuP/BAOkfeRNTekOiknC59eyl/cf+C47Dprg9jN/Df+CBlwy8VwttpyCkHDZr/oZf4b/wAEuShn/wBGX+G/8EEGEZ/5qkF2aJU+GS3PmpQMtY3/AIKJJhsxcT2M38OT8EC6YgWuCr95MY7uqH/Vb7LlUelw+a1uxl/cePgtJ8ntP2dOd/uuc65Du6fYUFuTU84YxznGzWgknoF3tW/Sb7Qql5RK9/YiKFr3l/pFjS6zRwJA4/BBm+LV5qZ5JTe7nZdG8B9ijB17i4sM8uKkQYXLbOGUf8H/AIJc+GSiwbDLr/pv+3JBBEluNuXGy66W5s0H+6lfkyXjBKT9R/D1J6HDZc7wy/uPHwQQKrujW/IcikQsNh9J2ZKkfk6dzt4wy2Gl45PwTv5PmJ/Qy/w3j4IH8IAM0Wnpx9B6YXlJo6OTto/MyAdow/o3gAB4uSbaLy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xQTEhQUEhQUFhQXFxgXGRgVGBQVFxgUFhQWFxcVFRQYHCggGBolHBQUITEhJSkrLi4uFx8zODMsNygtLisBCgoKBQUFDgUFDisZExkrKysrKysrKysrKysrKysrKysrKysrKysrKysrKysrKysrKysrKysrKysrKysrKysrK//AABEIAMAAmAMBIgACEQEDEQH/xAAbAAABBQEBAAAAAAAAAAAAAAAFAgMEBgcBAP/EAEQQAAEDAgMFAwcHCwQDAAAAAAEAAgMEEQUhMQYSQVFhEyJxByMygZGxwRRCUnKhstEVJDNic5KTorPh8FNjgvEWNEP/xAAUAQEAAAAAAAAAAAAAAAAAAAAA/8QAFBEBAAAAAAAAAAAAAAAAAAAAAP/aAAwDAQACEQMRAD8A1RgvazW6DgOSc+T9G+xLgFgPAe4LpkCBDoByHsCQ6Mch7AnXSJl8qBJYOQ9ibewDgF0PUTEq5kTC+RwDQglG3IexQ8RxOGAXlc1vK9s1RcY2/c8FtM0t5OOZ9QVOxLE3ynz5c5w0vw9SDT3bcUg+dfwalRbc0buJB6tWRNc3ivXvll4lBrz9rqYsLw8WBta1j7EWwzE4Z23jc08ctfYsKsRr7VLocSliN43lqDdWyN42SI2gu6LKMO2vlDx2x3m8csx1WgYbiLJLOY4EdEB2SAcFxkduC5HJdPhA1udEvsug9nxT7HApbggiOjAByvkeHReUl7huu8D7l5AgO7o8B7kyXrnbWaPAKEXoJrXpPaKD8o5JFbXiNjnE6C6AbtHtQ2lyIu86DmstxfGZKh+9K4kcG/NHqSsbxJ1TK6R3gB0UKKC/LwQc7Q8D7F10PH1m+qnMwo8XEnk3w4FE4djpXC+64C3HLM8EFcMeYA+1IVjq9lpIwAbX45/BAZI7EixyQebL0XL2SHLl0Ci5Ow1T2Zxvc3wNk29lm3vmTp0tqlUrbmx5INa2Fxr5TF3j5xmTuvVWWaa2SxPZfGjSy9oASCLOAyuFrOF1XbsEgFgc7FBNjnUqGpubKNGwLwZYoCEgyPgfcvJsv7p8PgvIA9TUcAojqi2XFEG04NyUJxZ7WZoJUDss1Wdu6zciDR87IqXBie9oqjtfVl0gB0A96Cukq57DbNfKRdwO7f1EIJs5gzqmQNHo3Fyt5wuhZFGGMaAAOCAZhOy0MJBAuQbglWAQpTGp0BAMlwmNxu5oJVexXY2J190WJV0DVGqAgzGt2DZwOiqO0eCdhYgrYq9+Sz3baG7L30uUGeFKC4Qu7qBQ1V72Jx5xvEbn6PgqGUU2Zv27bX/zmg1unqSpUUl0KjfkE7HLYjkgNjQ+HwXlGikuF5Bw3QTG6YPaiFXVBozQGpxME2ugr7iY7gIDjz7uB5hWSukDibKoYi8l5Bysg0XybwBsYPF2ZWmQOyWd+T8XgaR4LQKUIJrU4E01OgoFJmVqduoNdiUUfpvaDyJCARjGQKz/AGkIe0g3sOXwVvxbGoHNPfA8ePgqZibd69tEFDLLJTAEqpjLXEHmkXyQJcj2zFN6UvI2+KAyOurXsbIDG9lswb36FBZqSe4U97yW5cEHhiIOSK0zkEnDai68nKeIAgheQVnaDE91zgNd4j7VXAXuNySiuJ7olkJ+m77xQStrs7NQFoYgED2hZmHAdD/dEKIuIuV6eHeuDoUD2zG1vyWMN3N7PM36q20HlPiJAfE5tzqCCPHRUvZ99PBvmdm+Q6wHuy4oviVVTS8IIX8BfedpfMNFgg1Clx6J4u03TVftE2Npda6x/Z/HXCZrTmCQLrWcWwdroTzsgzbHNu6yZxZH5tund19qThOD7/eqqi187E3PrJKHYzBIx5EbHcrgXzJsAOpU+swiqpaSGpjN+0v2ga27mi3dLn5knW+lkE6swildfdlueh09XBMUsRY3dvvDgSqtJPUODXyAm5sCW7rj4EDRX7BcJkLS57d1tsr5nRBTsepvnIC4LQMZw/IhUh9EWuzzAzQEsF2VqKkjdZuttcvfkwDndHMKihp7xMnZM4m5LLgXGVhdFnYn8pFNRMlELHtvK64vugDuN6lT6XZKCnmla1ukW8xxzyzB+CCBHKLojA8FUwYlmptFixvYoLlG/MeK6h1HWAlvUj3heQVzFaYmST67z/MVCZh4RGsmvLIP13j+YpQi4oIjm2CbsSnpni6da4WQC58Hlm7R1gC0Bwt85o4jqiZwuGooqeLvRzRXG8GgtdvkF28L3OgRPZ+TzrWk5EEf2VzpqJg0a0HnYIBeF7NQxQMja0nddvBzwA8uda5y4ZaK5TR9wBDJB3mt8EUqQd3JAIjwxmdwCDzH2pLcKLDaOQtbwFsh6l5uJtBs5FonAoAjNnGF2/I4vd10HgFNqGACynvKCYlVWBzQVfaJwF1nFdPd2qte0lbdUiZ/eQabFslBNVxDeLS2mbIbal9xYkI7tZMYYCb5theCT+uQGj3pzYzBxHD2z7ummDS57vmtA7rG8gFUvKbtAHu+TRkWB3pCOLgMh6kFIhkspPyjkhu9ZORSXKC34NNd8f12/eC6h+DVA7WIf7jPvheQWOsw4b73c3OPtcSoszckdrWi7vE+9AKyTkgFTCxzSop0meTJQRKUBuiqd2Rp6rRsMn3gsjinzV82dxG7QEBjH8bjpXRvlvukltxwOS9iO3dKyPea8PvoBqubQ0LamndG465g8iNCs8pPJ1O52Tmhl9eNvBBOrdt4Xsk7j95wy0y9a0TBi4QRF97ljSb6gkDVB8E2HpoLOc0SOyN3i+fQKyTTjigRU1GSqWLzXJRLEsQtcKtV1WgruMHVVKbVWjGZxZVeRAaftjWGMR9s7dAsLAA2GQF0HbJnc5p3DqB00rI2C7nG390iopnRvcx4s5psQgXEL5nRckdmkRvskPcSboC+Cyefg/ax/bI1eUPBHfnMH7aL+o1dQaHiVR33Acz71B7Pe1UqtPnH/WPvKaa9AJrIM7AKG6lIR6QcVHlYgER0+fRFcNq9x9r5H3qFM6yjb1/ggvVVtHFCwGQ+oIL/AOeEHea8NH0OnjzUTDKyMuDnsa4jIhwBHsKs1HjFEw3MULTyLW/EIALdtpnHzL5JHZ3G5vC3SwUhu0GIPP8A6pA5m7B4neRqv22p2i0Toxl80Ae5Vas2hfKTa4b7/FBN/KL3m7xY8Ry9aG11YEh09xmg9dPbNAzXS3Q9ellutA8mWx/yhwqJ2+Zae40j9I7n9UfagP8Akt2XMTTUyts+QWjB1azi7xOXqCg+VvCoWmORjbTPvvfrNFsz1zWoPcGgk2AAz6ALCdscdNVUOfo0d1g5MHTrqgq1RGR600iBudbHomZqbK49aBWCH85g/bRf1GryXgg/OYP20X9Rq4gtldOTPIP13D+YqbC3ihtVH+cSn/cf94olDIgccxQqgWU25UKqvZAHrLqOxS3u4FNtagTTsu8dckUds4ZNSg9Qd3MG1kawzaUWAcbEZf8ASCdRbFMGZP2KZPs8xhsE5FtLHa+8AhVbtGCTYoE4lA1jToqbXybxyU2vxEyG2ZUzZ3A+1kbvZ3OQCB/YbY51XIHSAiIZn9bp4LdqaBrGtY0ANaLADgAomC4c2CMNAz4+KnPeACToMz4IKX5Tsb7KEQt9KXW3Bg/E+5ZB2YJKP7S4gaqokkOQJs0X0YMgEEaAD6QGZQJFLbM9UmSQhpu7wT1iT6VyVysjs0cQSECcFj8/BlmJY/6jVxSsHHn4gMvOR68e+1cQH61vnpfru+8VyB2afxSK0jzzc77xQ9xsgJF6jzvyUNtQuzVFm5oIVSM7qO6W2mqU9xOqZexBFnlJ1UUuT8zc006LIoLPiuDRRQtfnfdaSbmxuAch61Vi9aLtuxrcNpL+m5sYHgGXPw9qzlsZJAFyTkAMySeACCyYJgjpQNzR3IarW9k9nG0zbkXeePLoEG8l+GzwQvZURFneDmF1r2I7zenA+tXi6BYKAbc4mIaR9j3n9xvr1+xHrrIPKNixnqtxh7kPd6F59I/ZZBV3m5tfXRcEQzseWq7YOHeuLZBMSA/Ot4afagWSB8Lf5km6s+gAb3N8kprXHjqvSxAvjaHXz9lkBHDMpocv/pH99q8k00f5zDbXtI9OQkGq4gsGLO777fSd7yhHGyI4rKBI/wCu77xUFzb5oOBoChPkubnTgnqx9rAcVDmdoECh703IxKadOiQ56BncTdSwgJ5zrldqB6PJAdx3EflQh7u6yGMNbzOTd5xHi1FPJNhDXzSznPsrNZfg51+97AqvDLdtlffJczcMzeYY77XBBoRXt5JXAUEPH8TFPTySn5rTbq7QD2rABK4kkm9+8fE5rRvKtiV+ypm9Xu9zfiVn7MtM0Cqdtzc30y8eKXPc26673MLzZHajI5Af9Ltg69za2d+Z/wACBh1OT6Tz4DlzKcp9yOx8TfU5dUkM9vJM1B3iGjTU2QEMElMk0bibedZYafPC6uYOD20P7WO3hvtuvIJWOS+ek+u/7xXqaXJKxLD5XTSkRSkdo+xDH2I3zYg2SocPlA/RSfuP/BAOkfeRNTekOiknC59eyl/cf+C47Dprg9jN/Df+CBlwy8VwttpyCkHDZr/oZf4b/wAEuShn/wBGX+G/8EEGEZ/5qkF2aJU+GS3PmpQMtY3/AIKJJhsxcT2M38OT8EC6YgWuCr95MY7uqH/Vb7LlUelw+a1uxl/cePgtJ8ntP2dOd/uuc65Du6fYUFuTU84YxznGzWgknoF3tW/Sb7Qql5RK9/YiKFr3l/pFjS6zRwJA4/BBm+LV5qZ5JTe7nZdG8B9ijB17i4sM8uKkQYXLbOGUf8H/AIJc+GSiwbDLr/pv+3JBBEluNuXGy66W5s0H+6lfkyXjBKT9R/D1J6HDZc7wy/uPHwQQKrujW/IcikQsNh9J2ZKkfk6dzt4wy2Gl45PwTv5PmJ/Qy/w3j4IH8IAM0Wnpx9B6YXlJo6OTto/MyAdow/o3gAB4uSbaLy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americaslibrary.gov/assets/jb/progress/jb_progress_hughes_2_e.jpg"/>
          <p:cNvPicPr>
            <a:picLocks noChangeAspect="1" noChangeArrowheads="1"/>
          </p:cNvPicPr>
          <p:nvPr/>
        </p:nvPicPr>
        <p:blipFill>
          <a:blip r:embed="rId2" cstate="print"/>
          <a:srcRect/>
          <a:stretch>
            <a:fillRect/>
          </a:stretch>
        </p:blipFill>
        <p:spPr bwMode="auto">
          <a:xfrm>
            <a:off x="304800" y="1600200"/>
            <a:ext cx="2566561" cy="3390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Dreams – Langston Hughes</a:t>
            </a:r>
            <a:endParaRPr lang="en-US" dirty="0"/>
          </a:p>
        </p:txBody>
      </p:sp>
      <p:sp>
        <p:nvSpPr>
          <p:cNvPr id="3" name="Content Placeholder 2"/>
          <p:cNvSpPr>
            <a:spLocks noGrp="1"/>
          </p:cNvSpPr>
          <p:nvPr>
            <p:ph idx="1"/>
          </p:nvPr>
        </p:nvSpPr>
        <p:spPr>
          <a:xfrm>
            <a:off x="457200" y="1600200"/>
            <a:ext cx="4876800" cy="4325112"/>
          </a:xfrm>
        </p:spPr>
        <p:txBody>
          <a:bodyPr/>
          <a:lstStyle/>
          <a:p>
            <a:pPr>
              <a:buNone/>
            </a:pPr>
            <a:r>
              <a:rPr lang="en-US" dirty="0" smtClean="0"/>
              <a:t>Hold </a:t>
            </a:r>
            <a:r>
              <a:rPr lang="en-US" dirty="0" smtClean="0"/>
              <a:t>fast to dreams </a:t>
            </a:r>
            <a:endParaRPr lang="en-US" dirty="0" smtClean="0"/>
          </a:p>
          <a:p>
            <a:pPr>
              <a:buNone/>
            </a:pPr>
            <a:r>
              <a:rPr lang="en-US" dirty="0" smtClean="0"/>
              <a:t>For </a:t>
            </a:r>
            <a:r>
              <a:rPr lang="en-US" dirty="0" smtClean="0"/>
              <a:t>if dreams die </a:t>
            </a:r>
            <a:endParaRPr lang="en-US" dirty="0" smtClean="0"/>
          </a:p>
          <a:p>
            <a:pPr>
              <a:buNone/>
            </a:pPr>
            <a:r>
              <a:rPr lang="en-US" dirty="0" smtClean="0"/>
              <a:t>Life </a:t>
            </a:r>
            <a:r>
              <a:rPr lang="en-US" dirty="0" smtClean="0"/>
              <a:t>is </a:t>
            </a:r>
            <a:r>
              <a:rPr lang="en-US" dirty="0" smtClean="0"/>
              <a:t>a broken-winged </a:t>
            </a:r>
            <a:r>
              <a:rPr lang="en-US" dirty="0" smtClean="0"/>
              <a:t>bird </a:t>
            </a:r>
            <a:endParaRPr lang="en-US" dirty="0" smtClean="0"/>
          </a:p>
          <a:p>
            <a:pPr>
              <a:buNone/>
            </a:pPr>
            <a:r>
              <a:rPr lang="en-US" dirty="0" smtClean="0"/>
              <a:t>That </a:t>
            </a:r>
            <a:r>
              <a:rPr lang="en-US" dirty="0" smtClean="0"/>
              <a:t>cannot fly. </a:t>
            </a:r>
            <a:endParaRPr lang="en-US" dirty="0" smtClean="0"/>
          </a:p>
          <a:p>
            <a:endParaRPr lang="en-US" dirty="0" smtClean="0"/>
          </a:p>
          <a:p>
            <a:pPr>
              <a:buNone/>
            </a:pPr>
            <a:r>
              <a:rPr lang="en-US" dirty="0" smtClean="0"/>
              <a:t>Hold </a:t>
            </a:r>
            <a:r>
              <a:rPr lang="en-US" dirty="0" smtClean="0"/>
              <a:t>fast to dreams </a:t>
            </a:r>
            <a:endParaRPr lang="en-US" dirty="0" smtClean="0"/>
          </a:p>
          <a:p>
            <a:pPr>
              <a:buNone/>
            </a:pPr>
            <a:r>
              <a:rPr lang="en-US" dirty="0" smtClean="0"/>
              <a:t>For </a:t>
            </a:r>
            <a:r>
              <a:rPr lang="en-US" dirty="0" smtClean="0"/>
              <a:t>when dreams go </a:t>
            </a:r>
            <a:endParaRPr lang="en-US" dirty="0" smtClean="0"/>
          </a:p>
          <a:p>
            <a:pPr>
              <a:buNone/>
            </a:pPr>
            <a:r>
              <a:rPr lang="en-US" dirty="0" smtClean="0"/>
              <a:t>Life </a:t>
            </a:r>
            <a:r>
              <a:rPr lang="en-US" dirty="0" smtClean="0"/>
              <a:t>is a barren field </a:t>
            </a:r>
            <a:endParaRPr lang="en-US" dirty="0" smtClean="0"/>
          </a:p>
          <a:p>
            <a:pPr>
              <a:buNone/>
            </a:pPr>
            <a:r>
              <a:rPr lang="en-US" dirty="0" smtClean="0"/>
              <a:t>Frozen </a:t>
            </a:r>
            <a:r>
              <a:rPr lang="en-US" dirty="0" smtClean="0"/>
              <a:t>with snow.</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Harlem (Dreams Deferred)</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What happens to a dream </a:t>
            </a:r>
            <a:r>
              <a:rPr lang="en-US" dirty="0" smtClean="0"/>
              <a:t>deferred?</a:t>
            </a:r>
          </a:p>
          <a:p>
            <a:pPr>
              <a:buNone/>
            </a:pPr>
            <a:endParaRPr lang="en-US" dirty="0" smtClean="0"/>
          </a:p>
          <a:p>
            <a:pPr>
              <a:buNone/>
            </a:pPr>
            <a:r>
              <a:rPr lang="en-US" dirty="0" smtClean="0"/>
              <a:t>Does </a:t>
            </a:r>
            <a:r>
              <a:rPr lang="en-US" dirty="0" smtClean="0"/>
              <a:t>it dry </a:t>
            </a:r>
            <a:r>
              <a:rPr lang="en-US" dirty="0" smtClean="0"/>
              <a:t>up</a:t>
            </a:r>
          </a:p>
          <a:p>
            <a:pPr>
              <a:buNone/>
            </a:pPr>
            <a:r>
              <a:rPr lang="en-US" dirty="0" smtClean="0"/>
              <a:t> like a raisin in the sun?</a:t>
            </a:r>
          </a:p>
          <a:p>
            <a:pPr>
              <a:buNone/>
            </a:pPr>
            <a:r>
              <a:rPr lang="en-US" dirty="0" smtClean="0"/>
              <a:t>Or </a:t>
            </a:r>
            <a:r>
              <a:rPr lang="en-US" dirty="0" smtClean="0"/>
              <a:t>fester like a </a:t>
            </a:r>
            <a:r>
              <a:rPr lang="en-US" dirty="0" smtClean="0"/>
              <a:t>sore—</a:t>
            </a:r>
          </a:p>
          <a:p>
            <a:pPr>
              <a:buNone/>
            </a:pPr>
            <a:r>
              <a:rPr lang="en-US" dirty="0" smtClean="0"/>
              <a:t>And </a:t>
            </a:r>
            <a:r>
              <a:rPr lang="en-US" dirty="0" smtClean="0"/>
              <a:t>then run?</a:t>
            </a:r>
          </a:p>
          <a:p>
            <a:pPr>
              <a:buNone/>
            </a:pPr>
            <a:r>
              <a:rPr lang="en-US" dirty="0" smtClean="0"/>
              <a:t>Does </a:t>
            </a:r>
            <a:r>
              <a:rPr lang="en-US" dirty="0" smtClean="0"/>
              <a:t>it stink like rotten meat?</a:t>
            </a:r>
          </a:p>
          <a:p>
            <a:pPr>
              <a:buNone/>
            </a:pPr>
            <a:r>
              <a:rPr lang="en-US" dirty="0" smtClean="0"/>
              <a:t>Or </a:t>
            </a:r>
            <a:r>
              <a:rPr lang="en-US" dirty="0" smtClean="0"/>
              <a:t>crust and sugar over—</a:t>
            </a:r>
          </a:p>
          <a:p>
            <a:pPr>
              <a:buNone/>
            </a:pPr>
            <a:r>
              <a:rPr lang="en-US" dirty="0" smtClean="0"/>
              <a:t> like a syrupy sweet?</a:t>
            </a:r>
          </a:p>
          <a:p>
            <a:pPr>
              <a:buNone/>
            </a:pPr>
            <a:endParaRPr lang="en-US" dirty="0" smtClean="0"/>
          </a:p>
          <a:p>
            <a:pPr>
              <a:buNone/>
            </a:pPr>
            <a:r>
              <a:rPr lang="en-US" dirty="0" smtClean="0"/>
              <a:t>Maybe </a:t>
            </a:r>
            <a:r>
              <a:rPr lang="en-US" dirty="0" smtClean="0"/>
              <a:t>it just sags</a:t>
            </a:r>
          </a:p>
          <a:p>
            <a:pPr>
              <a:buNone/>
            </a:pPr>
            <a:r>
              <a:rPr lang="en-US" dirty="0" smtClean="0"/>
              <a:t>like </a:t>
            </a:r>
            <a:r>
              <a:rPr lang="en-US" dirty="0" smtClean="0"/>
              <a:t>a heavy load.</a:t>
            </a:r>
          </a:p>
          <a:p>
            <a:pPr>
              <a:buNone/>
            </a:pPr>
            <a:endParaRPr lang="en-US" dirty="0" smtClean="0"/>
          </a:p>
          <a:p>
            <a:pPr>
              <a:buNone/>
            </a:pPr>
            <a:r>
              <a:rPr lang="en-US" i="1" dirty="0" smtClean="0"/>
              <a:t>Or </a:t>
            </a:r>
            <a:r>
              <a:rPr lang="en-US" i="1" dirty="0" smtClean="0"/>
              <a:t>does it explode?</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Eyes Were Watching God</a:t>
            </a:r>
            <a:endParaRPr lang="en-US" dirty="0"/>
          </a:p>
        </p:txBody>
      </p:sp>
      <p:sp>
        <p:nvSpPr>
          <p:cNvPr id="3" name="Content Placeholder 2"/>
          <p:cNvSpPr>
            <a:spLocks noGrp="1"/>
          </p:cNvSpPr>
          <p:nvPr>
            <p:ph idx="1"/>
          </p:nvPr>
        </p:nvSpPr>
        <p:spPr/>
        <p:txBody>
          <a:bodyPr>
            <a:normAutofit lnSpcReduction="10000"/>
          </a:bodyPr>
          <a:lstStyle/>
          <a:p>
            <a:r>
              <a:rPr lang="en-US" i="1" dirty="0" smtClean="0"/>
              <a:t>Ships at a distance have every man’s wish on board. For some they come in with the tide. For others they sail forever on the horizon, never out of sight, never landing until the Watcher turns his eyes away in resignation, his dreams mocked to death by Time. That is the life of men. Now, women forget all those things they don’t want to remember, and remember everything they don’t want to forget. The dream is the truth. Then they act and do things accordingly.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Lasting Impact of the Harlem Renaissance</a:t>
            </a:r>
            <a:endParaRPr lang="en-US" dirty="0"/>
          </a:p>
        </p:txBody>
      </p:sp>
      <p:sp>
        <p:nvSpPr>
          <p:cNvPr id="3" name="Content Placeholder 2"/>
          <p:cNvSpPr>
            <a:spLocks noGrp="1"/>
          </p:cNvSpPr>
          <p:nvPr>
            <p:ph idx="1"/>
          </p:nvPr>
        </p:nvSpPr>
        <p:spPr>
          <a:xfrm>
            <a:off x="457200" y="1752600"/>
            <a:ext cx="8229600" cy="4821936"/>
          </a:xfrm>
        </p:spPr>
        <p:txBody>
          <a:bodyPr>
            <a:normAutofit lnSpcReduction="10000"/>
          </a:bodyPr>
          <a:lstStyle/>
          <a:p>
            <a:r>
              <a:rPr lang="en-US" dirty="0" smtClean="0"/>
              <a:t>The Harlem Renaissance gave a voice to African Americans that was never seen before</a:t>
            </a:r>
          </a:p>
          <a:p>
            <a:r>
              <a:rPr lang="en-US" dirty="0" smtClean="0"/>
              <a:t>It altered the way many white Americans viewed African American culture</a:t>
            </a:r>
          </a:p>
          <a:p>
            <a:r>
              <a:rPr lang="en-US" dirty="0" smtClean="0"/>
              <a:t>The Harlem Renaissance ended with the national financial collapse and also ended the nation’s decade of prosperity</a:t>
            </a:r>
          </a:p>
          <a:p>
            <a:r>
              <a:rPr lang="en-US" dirty="0" smtClean="0"/>
              <a:t>However, the sense of identity created continued to grow throughout the entirety of the 20</a:t>
            </a:r>
            <a:r>
              <a:rPr lang="en-US" baseline="30000" dirty="0" smtClean="0"/>
              <a:t>th</a:t>
            </a:r>
            <a:r>
              <a:rPr lang="en-US" dirty="0" smtClean="0"/>
              <a:t> century, becoming the foundation of the civil rights movement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The Harlem Renaissance</a:t>
            </a:r>
            <a:endParaRPr lang="en-US" dirty="0"/>
          </a:p>
        </p:txBody>
      </p:sp>
      <p:sp>
        <p:nvSpPr>
          <p:cNvPr id="3" name="Content Placeholder 2"/>
          <p:cNvSpPr>
            <a:spLocks noGrp="1"/>
          </p:cNvSpPr>
          <p:nvPr>
            <p:ph idx="1"/>
          </p:nvPr>
        </p:nvSpPr>
        <p:spPr>
          <a:xfrm>
            <a:off x="3124200" y="1676400"/>
            <a:ext cx="5486400" cy="4898136"/>
          </a:xfrm>
        </p:spPr>
        <p:txBody>
          <a:bodyPr>
            <a:normAutofit lnSpcReduction="10000"/>
          </a:bodyPr>
          <a:lstStyle/>
          <a:p>
            <a:r>
              <a:rPr lang="en-US" dirty="0" smtClean="0"/>
              <a:t>African American culture began to flourish in the 1920s, especially in Harlem, a subsection of Manhattan, in New York City </a:t>
            </a:r>
          </a:p>
          <a:p>
            <a:r>
              <a:rPr lang="en-US" dirty="0" smtClean="0"/>
              <a:t>This era of change and growth is referred to as the Harlem Renaissance</a:t>
            </a:r>
          </a:p>
          <a:p>
            <a:r>
              <a:rPr lang="en-US" dirty="0" smtClean="0"/>
              <a:t>The Harlem Renaissance helped give a new vocabulary and dynamic to race relations in the United States</a:t>
            </a:r>
            <a:endParaRPr lang="en-US" dirty="0"/>
          </a:p>
        </p:txBody>
      </p:sp>
      <p:pic>
        <p:nvPicPr>
          <p:cNvPr id="8194" name="Picture 2" descr="https://encrypted-tbn1.gstatic.com/images?q=tbn:ANd9GcQ9A4j7imgDK_teWuO3RKBtZIizFqwBtRwpJ-m_ln2EOjTOJIkV"/>
          <p:cNvPicPr>
            <a:picLocks noChangeAspect="1" noChangeArrowheads="1"/>
          </p:cNvPicPr>
          <p:nvPr/>
        </p:nvPicPr>
        <p:blipFill>
          <a:blip r:embed="rId2" cstate="print"/>
          <a:srcRect/>
          <a:stretch>
            <a:fillRect/>
          </a:stretch>
        </p:blipFill>
        <p:spPr bwMode="auto">
          <a:xfrm>
            <a:off x="381000" y="1828800"/>
            <a:ext cx="2409825" cy="1895476"/>
          </a:xfrm>
          <a:prstGeom prst="rect">
            <a:avLst/>
          </a:prstGeom>
          <a:noFill/>
        </p:spPr>
      </p:pic>
      <p:pic>
        <p:nvPicPr>
          <p:cNvPr id="8196" name="Picture 4" descr="https://encrypted-tbn0.gstatic.com/images?q=tbn:ANd9GcRzoLeMr6RfXZiavkwKMcl1buCgt4Ypp1A8kvXFQ8P7NnyLcSjF"/>
          <p:cNvPicPr>
            <a:picLocks noChangeAspect="1" noChangeArrowheads="1"/>
          </p:cNvPicPr>
          <p:nvPr/>
        </p:nvPicPr>
        <p:blipFill>
          <a:blip r:embed="rId3" cstate="print"/>
          <a:srcRect/>
          <a:stretch>
            <a:fillRect/>
          </a:stretch>
        </p:blipFill>
        <p:spPr bwMode="auto">
          <a:xfrm>
            <a:off x="381000" y="4038600"/>
            <a:ext cx="2552700" cy="17907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Migrants Face Challenges and Experience Chances</a:t>
            </a:r>
            <a:endParaRPr lang="en-US" dirty="0"/>
          </a:p>
        </p:txBody>
      </p:sp>
      <p:sp>
        <p:nvSpPr>
          <p:cNvPr id="3" name="Content Placeholder 2"/>
          <p:cNvSpPr>
            <a:spLocks noGrp="1"/>
          </p:cNvSpPr>
          <p:nvPr>
            <p:ph idx="1"/>
          </p:nvPr>
        </p:nvSpPr>
        <p:spPr>
          <a:xfrm>
            <a:off x="228600" y="1905000"/>
            <a:ext cx="5181600" cy="4669536"/>
          </a:xfrm>
        </p:spPr>
        <p:txBody>
          <a:bodyPr>
            <a:normAutofit lnSpcReduction="10000"/>
          </a:bodyPr>
          <a:lstStyle/>
          <a:p>
            <a:r>
              <a:rPr lang="en-US" dirty="0" smtClean="0"/>
              <a:t>Wages in northern cities were far better than want a sharecropper could earn in the South</a:t>
            </a:r>
          </a:p>
          <a:p>
            <a:r>
              <a:rPr lang="en-US" dirty="0" smtClean="0"/>
              <a:t>African Americans also started to experience a growing political voice in the North</a:t>
            </a:r>
          </a:p>
          <a:p>
            <a:r>
              <a:rPr lang="en-US" dirty="0" smtClean="0"/>
              <a:t>There was a growing middle and upper class of blacks in those cities</a:t>
            </a:r>
          </a:p>
        </p:txBody>
      </p:sp>
      <p:pic>
        <p:nvPicPr>
          <p:cNvPr id="7170" name="Picture 2" descr="https://encrypted-tbn0.gstatic.com/images?q=tbn:ANd9GcT9wKj1X8dSuBeKsKUyleP8ARZyxBTxRNgEb01aSwp7EPzKmYpc"/>
          <p:cNvPicPr>
            <a:picLocks noChangeAspect="1" noChangeArrowheads="1"/>
          </p:cNvPicPr>
          <p:nvPr/>
        </p:nvPicPr>
        <p:blipFill>
          <a:blip r:embed="rId2" cstate="print"/>
          <a:srcRect/>
          <a:stretch>
            <a:fillRect/>
          </a:stretch>
        </p:blipFill>
        <p:spPr bwMode="auto">
          <a:xfrm>
            <a:off x="5715000" y="1752600"/>
            <a:ext cx="3009900" cy="27293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Migrants Face Challenges and Experience Chances</a:t>
            </a:r>
            <a:endParaRPr lang="en-US" dirty="0"/>
          </a:p>
        </p:txBody>
      </p:sp>
      <p:sp>
        <p:nvSpPr>
          <p:cNvPr id="3" name="Content Placeholder 2"/>
          <p:cNvSpPr>
            <a:spLocks noGrp="1"/>
          </p:cNvSpPr>
          <p:nvPr>
            <p:ph idx="1"/>
          </p:nvPr>
        </p:nvSpPr>
        <p:spPr>
          <a:xfrm>
            <a:off x="3810000" y="1828800"/>
            <a:ext cx="5029200" cy="4745736"/>
          </a:xfrm>
        </p:spPr>
        <p:txBody>
          <a:bodyPr>
            <a:normAutofit lnSpcReduction="10000"/>
          </a:bodyPr>
          <a:lstStyle/>
          <a:p>
            <a:r>
              <a:rPr lang="en-US" dirty="0" smtClean="0"/>
              <a:t>However, the North still displayed plenty of discrimination and oppression</a:t>
            </a:r>
          </a:p>
          <a:p>
            <a:r>
              <a:rPr lang="en-US" dirty="0" smtClean="0"/>
              <a:t>They were forced to take the worst housing and received the lowest wages</a:t>
            </a:r>
          </a:p>
          <a:p>
            <a:r>
              <a:rPr lang="en-US" dirty="0" smtClean="0"/>
              <a:t>New York City’s Harlem became a focal point for the aspirations of hundreds of thousands of blacks</a:t>
            </a:r>
          </a:p>
        </p:txBody>
      </p:sp>
      <p:sp>
        <p:nvSpPr>
          <p:cNvPr id="22530" name="AutoShape 2" descr="data:image/jpeg;base64,/9j/4AAQSkZJRgABAQAAAQABAAD/2wCEAAkGBxQTEhUUExQWFhUXGB4aFxgYGRgbHBofIBwcGhwgHx0fHiggIBwlIBwYJDMiJiorLy4uHB8zODMsNygtLisBCgoKBQUFDgUFDisZExkrKysrKysrKysrKysrKysrKysrKysrKysrKysrKysrKysrKysrKysrKysrKysrKysrK//AABEIAK4BIgMBIgACEQEDEQH/xAAcAAACAgMBAQAAAAAAAAAAAAAEBQMGAAECBwj/xABGEAACAQMDAgQEAggDBwIFBQABAhEAAyEEEjEFQQYTIlEyYXGBkaEUI0JSscHR8Acz4RUkcoKSsvEWYlRzwtLiQ0Rjk8P/xAAUAQEAAAAAAAAAAAAAAAAAAAAA/8QAFBEBAAAAAAAAAAAAAAAAAAAAAP/aAAwDAQACEQMRAD8Ar+u8Xa0X3VdQwCuQAAkQCR+7T7o3ivVm7ZDXiyM6hgVTgkDmJqhdUuD9JvMDg3GIOCOTR/TNTlWHAYHj2IP8qD3zd+s/5f5mpgaqvV+vC0q3LW26WkAAj3B5mKN6T1N7oG626SszKlfsRNA+mut1L3uQJMgDuTU9m5NATNdTUYrqg7BrJrmt0Hc1k1yDW5oO5rBXNbmg7Brc1wDWwaDutzXE1k0Hc1k1xNbBoOprdc1k0HVZWq1NBuaya1WUG5rJrVZQA9czZb/iT/vWkXVTAHsP/tamPit3FpNnHmoG44n2+sUq65fjaP3hEcz2Pb5/nQafaqqdoMkcn370J1hApXaojM85/Cs8x/LUcFTzgyAcDjmIretcmSJWQAIjHMn+FBNct/rQQP2DmfmMRQugX1vOIBzPzHyru9qyp3YAAjicmIP+lB6y6NsFjBwdqc+5w1BANYdrBSqkxMyceoVljWFQ28hiT2wKAuaK0FDbrsH/AM92MVBrNJZFtm9eAf8A3EY5K8nP8aDb9SEnHf3/ANKyqYnVxAm0CfcI2fnzW6DZtaZubdxT/wCxwfyZf50d0/UadCyBLhXB3bgCJ5xBBpLaDsYCEnJwRwMnmK584FiAGBZREiMj5zQW271DR2/8uwbzAyGumBP/AAjn71DpPEl21fF4ARwbayqRxETAPzqu/pSd2j64/jUy3VIwwP0IoPZOldfsay2QjQ0etDhl/HkfOmHT9WputaVlItheDJmOP4V4arFZZTBgxHzxVx/w1u+azpcO4qikbpbnmO/ag9YithhMd/aqmy3bYubLjiGECZEemRBn3pmty4jrLbiRBLKPfHwxQDePuvPo9L5lrb5jOFXcCR3J4PIAnNUvw/4s1Zm4bqtJEqysRz29WPtVq8bdIua6wLSlUZXDzkjAIiMHvVQ6d4M1dsNbN5VaJXam4RMSZIP4UHrtbFL9J1S2wGSDAOVI+X0pgKDdZWgZ4+lQ9RveXZuv+4jN+Ck0AOo8Q2k1lvRtu824pZSB6cTgmZk7W7dqbzXzzfv653W6z3vNEorkkMJBkA4jlq9M8DeMbbWEs6i43n2/SxYMd0YBLCQSaC9zWxWgK2KDdZWj/f410BQYK3S7T9asveeyretDtbBiYmAeCf6UxoMrKysoMrKysoMrKysFAr8S/wCQf+NP+4VWfEMq1oH4v/yH8qsvii4F07FsKrISf+cVS/GPVUOosKmZKySCMMRET70BnUT8MT3rjSWRuySecUTq7JaMgR7/ADqreI+uXNO3l2R62E74wB7icf8AN2oHHV9X5eCVEn9oDIge9LL/AFR1g7/Tz6VSIjtj61Uumo/m5bcxEgnIkn58/WnOp6fqNw3N6mPpUsuY9h7UDJusu+F80f8AKqz/AHigepdeKWXbezMBwCe5jJruxobzOwLAtmY28+24Yn5c0H1Tw+QhVmUBsfEZJ57A+xNBSU1UAf0rKNueDb4JG+1g/vn+lboIG6i9l5VAwKleY+IEVwCHCscekHnjNQdQuFdgBG0iSDGcz7TRPTTIt/Rh+BFAR/tZLRdHUksgAMAx6gf5GtnV2ULrcEsyAJ6ZyWU89sA0d1nSaU9PFzaf0sXdpaWgpB7fDUHV+nWjok1G4+d5vllZEbNhYECJ57zQDnyBvQwLkrtGRzM8f8tWn/ClALzs37KQpkzk5B/CqNrxGoUxzsM/cCrr/h1fW1duF2CLtIYsYGHxzQen3QPVEHg8iprwll5FAaa/Zu7zbdWAXO1gY55qf0ttCMDM+zR37fSgZC386jNr17p7EfnNRppmMlX49p/hNaFm5PxA/f8A0oMXRgKwHdNv2z/U0TZ04AECPoSP4VAPMEzHGOP6Cpw7x8IP4f1oOLjOvwt3M8HsT7V53/ifqLgcp5j7XsyRuYA+oz6Qdvt27V6OjHPp7/TsDXmf+LAPmWzHNog++Cf60FfXq5uIXKIpL72h3BJUBQMR7yPvWaHXsHe4oCFySQFECTMQRSmz1xwW+EAAekg55PMzPH4VbvB+gbVtcveUGUHaVYzBhcz789u9BP8A+rtYf/3D/YIP/prSeJdWWAOouQSOCB/AU6u+Fl76d1/4HY/kUApT1HoS2gG/WghhAYKZM8ekk8TQMF6rdJg6hzzjzPl9f7ihrmvJMNfafncM9+27uDQguDMDgsInme8TQbg7h8wMhRjAP17UDHp+uuWLu603BJIPqB9ySMydx5HvmvVNH1FHO0N6okggj8J/kTXl1xLbSZAPMEd9uc/UD/qq9dIP61PmPvleaCyVlVvX9R1QYwttFB7lfUOxy2MVvTeIH3FbiIJEps9QIBO6SCfbtQWOsofS6pXTeJiSMiDgkHH2rX6cmM/kaAmsFc23DCRkGuqCo+KephtJqEJhwYAHcBxkduKqXiPp6C7o3WcqgjsI2nH4mjvEIIF+Rxuz2+Ij2qPxC4I0UE4Czg+y0DnWj4ce9VTxowVLbH98gfhPH2phrNe9xoYMoXcALbH1cQ0/Q1XvFSAW7eHJ35ZzJPpPegX9Gvbry4j1J/3VcutNN3bMW1Kk7VO8EScN893PavPNNcCsCSRlSDxETn7U0ueITuk3WJOPSWP4n2oLQlpyfUfh2qpCAzsc7SBwJk7okECcVl/pwhSN7bSvpKAyFYiDAngsPpHNJ7ur1AUE3TAAj9Ye4rRW/APnrB//AJGx9aAg9MHYXwOw8tTA7Zispa1i/wD/ABA/6zWUFL6vdIS0cQR3APYUZ0kYt/8AE4/nVi0XUWQlgLfq5Bt2yPsCIH2rnX6gu9skIIaPQqoMg9lAmgl17D/Zd1Cci+rD6QBQ99A3R3bd6lv28YyDb5j+dGabWtbDBSsHkMiN/wBwNdjXuu4qyjdyAluMCBgrA+1BT+pqQ1to9JVPV9x3p50/FrUkqHAVjtPBi4ppta6lcUGGA3GSNqEE/Qr8u1DdIQ3Gv21Es4uAD3JXcKCx/wCGDK9vUFbapuQgqvBIBE/mKVeBltML5WyqfqmVwJ9Q2/8AmrB/h10+7py6XUK7tx7R+x3H3oPwj0a9p3u+YoCvIBkEcHn27UG/ATodLq2S3sBtmVDHsrcHtz2oTQ61R0u9dHnBfOUwLrbx+zhuw+VPvAvRbunt3rdwL61baQ0jgChtB4WujQXdKSgdipBBJX4p9poJuraopb6eA98F5ErcOYIP6yfikfzomz1B/M6j+svfqlP7SnafiBtgiBj3qbX9DuXLWkEgNZZiec/T60Tb6I3mattwjUIRx8J27fvQDdN1Vxn0Q824d6FmnYd/A9R98jjGKX6m3bu6dP0lzccklNyqWODwFQxBnge1O+m9Ha2dNLgmwCODDD0/hxS3r3TrWnS3cu3rylCyobOG9UMZHy20HlvXtIo1FuFgHZuUiMyN0yBzXrfh3R27CsumYrLMWDKTMJiOJAMcYxXmXiq/ba5ZNu5fuGT5jXjyQVAK54w35V6f0JkZmPmXkAJX/eH3biMSuYGCfngUDy5qLoBh17/sn5x+1/w13b/XFkvKjqAxAgyCJCkZ+tRl7ZH+cD9FnkL9fdfxoPqnVV0tp743XNo+GNgO5tvMe5JoEep0Cm9aQP5MgmcFcfXvwPvQfW9Ig1qW0YEOQCR23Mfn7H+FZ0XrR1OptHygNqOAhaQ3oJEnbAyPnzQnU9ROsskItuXGFMj/ADmgxAkxHtQGa/ojW7pTM4jjMCJ+/pP3PtV20nULabXuQiqolieJEZx7wKqHivRsdQdxBbYjBtkFvSSJ9R4Aim6JusKCpPoSZ4xBoNdc2X3LWnR1BMkOo7fUV3obKbLTIyF08wMAQxI3GDIMY3T96RdXGYgQFBALGJn2JGad9KsIiQhRhByvuQCciePagO6UFcZdgVdu6gQWYnn71JAkgZAPM8icGldjWKDEftufx3Ad/vRmjvQBJn+xQP8AQP6B8v8AzQvXeoG3bO2Nx4PtQJ1MftH6CkXWNduEFqBVr9XOnvAzuYknmMkGufFLfqtKe3lzjn4VNK+oOCCSYOYnvg11reoeYtpTMJCj24j+VBLaBbcVwTnBn90c0F4pBCW59yB39+e3BrOpdX8rVG3C7AVXI7HaScRxzE0J4n1gbYFKFefTuxODyT7CgR6i2e8yD+439KCu3QzLgzuUYWOCPemi9WuABQAwUHnsAJj7ZoG/eNy6hZdh3AMeQZyMRzFB6Nb6futggncAI4zgfKhNbpmUSQGA4BJBGZmBz2/Ci/0/y1RVXezLIG4KAoAySeO340Gxt72BFwrt3fF6S3O3jnMTQC/ol85DHOfiA/Kso61qrcCbYBjgpJHyJ7n51lBQv0kbNxIAOJqR9YrwUIIDrx88VrwlpEukW3UMvqwfccUFZQK15QICuv5NH8qBtqNctrYzyV3jgTMZP5UO/VVUJdglS/EZwfmflWuspKDjB7mO1Aqu7Tj5OTwT7/1oC7vVtqo4QncGgSBGCvz96ceE7n+8qxwJJPyBtTVduMP0dJP7TAcZyfenfhg/rE+aL+aFaD1DonXNPeui3auo7QTCntj2+ooTSeKtPd1B06MzXNxHwOANpg+ogDtVS/wq6j5urAKKsIYiZ/ZGTx+Va6NqnHVrlon0i9cxC+5IzE0F96B4gS/fa0qXFIDHcywDBgxmZpf0nxa123qHFh18pNwDlVDndBzGAPekX+HNxj1DUqzE7bjhZMx6rnH4D8Kj6Ywa11FB+zauj7qf9KCzarxJdGjS7ttq7XdkM8rwSsMB6iY4om11i6dU1vcuwWdwXa24E29wMztImcRVQdd3R9PtBYrqLZgCff2q06Ky/wCmB9h2NZQb+xPlkRNAG3XbiWbF5nLDzPVtVRuGDEGYET+NQ9V1fnWA+4sDqP2oJUG25gQMcCu16Fea1pVhQbN8OwJnckEQI+oppqOhBryWSxW3evOxCbZBFtiACVOMdqDyHrC4tZyrsM+w2gfwr1nwk36oBvi81vi5jegnP1/OmD/4a6RoD+a0cSV4z7KPeo/9jWdHq0VRcdXtcM26GN22gPqOOR+FAbp78hc9l/hZ/wBfwqPqGn32XDBgu0MSFBjaS3BGe3aihrXxCW0EBj+0Y/VsRiBwXH2FSdP6gbzNufAEOsbRJUz84+/tQIelWBvSPNIIZpO1FEBuVUCeO4queI7H+8oMkMxAI/8Amk/jV/1fWdPbhNwLwQFXLGcAQPn/ABqq9T8T2rbbURbjKzQxxtkkYxJJBPFBL17/ADE5YmzbE8DjZPvyaa2Rc8tLshQtoDbtUjIHymqd1Dqt1jL2wsrsUFSBAiNp5+4zTvr2lusm8kqqpO3eQNpMCc8k+89qAHqd5WMtLjbjP7Uk+x7Gi+j6qA6KmwFe5PBzyR9DSe1qbTAAWlkDHqEzt549oNH2rjOZCgKqL352qASOJ4J+9AerHfCx757fOamtX2hhJBiZPEe9c9L07bXZptgyI9JLCcMJHEEGodKLm6ArAEx6oMj5dv8AWg4u3LkSW5TAmMxnntSnV6wgicGIyCQec+33ozrevGUVQwEBiTme4j6+1V2/qm3SSCCSQpMbfaSRQQdWv+kR+0ScfhS9NRAz3GOaJ1WvnB2f9ac/yM9qW625JUz78EHuDQQG7N9GMtgE/MiYn8qm1upQ/Ch3TmIgf1pfpdcyXC+0kkFfbn8RNNm1RFu3cE5/ZniM+1AAt8Qf+F/+xv60UijzcRPmD5iPKBPf4qC6Vp/MuEbS0rML9f4fjR99NjL6GHqnmRMFRyoMiguOt06lbblmVwm0QAZBAMQfyNCrp127nZ0MkZGIjiPbIP1phobMqpZuyxAJ7fTFEeWve4IGZ5/DFBAmlAAGwmMTjPz5rKJGmB4uf3+FZQeR9O1BSy7jlSTyR7dwQaj6fdLeaT3We/vNONL0q1bG1rwuo7evYrAgY43QCfpU+v0mkVH8hLoYrEu6xEZ9IH86Abq5/VH1bcgzBP5AGgtJae7p2SyGZ9+FSdxECeKd9P1BRldACwGJUMMj2OKNva28zB2bYRMEbUiefhAoEuk8PX7tpbRQ2nVmeLv6vHH7UdzzR/RrJs30R9sqLYJVgw+I9xit3LizLvPzyfzNCWdZbN1djFjI+YwZ7SKC3+A/Cd7S6gXWuWmEFdqeYTkgg7igXt703PhK2NY+qD3jc8wvt9AQH54LEfhT6wwRQbjqoxliB/GgtT4o0+4Krm4SwSUUkAmOTwOaCPoPhldPqX1Cuxa47MymI9RYwI+bc0w0PQrCNcKIAbm7fyd24yZn+lV/q3jQ2r7WUsglLi22Zmx6l3SABnsIkVnh/rd7UXRueA1q56VUKARIBH7U896C1BLVpDO22szJKqMCPkK1b6jbJUW91w7A36td3pYkKSxhQDtPJ7GvJGcnebhJOIZjuP8AkmeTJyJq0dTs3L2m0i6cuXNv1qCwDLwkmQMHdz86B3r/ABObdm7eW0Zt3RbKuwJPzG0+/aaqnXutX9To7l9mNs2riMmwFGUN5ltlPeT9aaafpbrpL1tVPmK6ttBE7sDHzmoNRoW0+hu/pab/ADdvo3jczbmPIziQftQUXpfUbj3Bva+6jJAd3nI7EiB716l4aazaLhFhSytvkFSN4MbvkMxNed6fqLWlIs2BbaCPMZ5IHfMAz965OuvKoLOjLA9LE7cgzBwJ4yfkaD06/wBXtM+xLisTbZTtIPKqB35xQHVHQIVuAzc9IJXKgAyd0weRxBrzptaxWPLbAPDI33AK/Srb0K8btncCQtu6EJ+KWJCAxwBEYHzNAd/tTzUuBPLV7RiSFXcoPZed/p9zSTw/rrdzUrhQNrPucYlcnH2j71Pr9Yru4FkKm4LKk7lYmAYJAz5hn+4WOllRtFuSD9Z9Rkc88cUDzqPiJZvW7bBlbgrMEwOD7QOCPeoeteJ7t8AFECIAFUTjgTPcyPlXGl6QoGVKiRAXyzIgHE3FIzPucU8TpqOuxgtpTn0wCcftEk5M8AwKBSbgtxvm45wVUjaJ7Tmfp86Ls9a9K+ltrHC+mRBgQYE5qXQ9F3AlCVAgS2x+JkAo+DWj0AFYU723T8Cx7/vYWgYjWXQLb2hchiQVZZjiYjHBjPtQnVdXtZTtAKhtm8GVxggmJk/KkfiXpt9AknbkgQQi9uwOTQdm1+rVVuG6+4yu24OYEBmERMD2zNAbZuuzE3cs2ZwMzk4/hQ3UnXacqSZAiJBB+Rn8fep+pWWtKIt7ZlTLq3zPAFJNd1pWRRloknMbM4x+1QLdW0SDyOBHzqFr/pEATBmVE/L61zrLykmDjkHkfTtQF8/TnjFAdYvXiYkgTmRA/hzRd/V4Mnt7DvHuPrx7Uqt3do59o7/P2o9LoZtzBdpEBRjPc4E0C57ucEg94/rUuj1DBtoJgtHz7c/Kt27K+qYwCfvn79qNbSgFjEQ1s4A/cBNB6b02wbfz9IiYj5/2KZ3WZhDZBGcDHelVvqRezvtG3ctgerBDJ3yuSPtQul6yWEhhg9oIMfOgtC6ogQAIGOB/StVXj1o+/wDCsoPMk11sYmfl/wCM/lUz9QMYtgD3aAPxYj+FRaOzJRVVof8AeYIB3+G2C5/GjzoLqWLl5QU8u4EZkRV7gQWcm7OflFAu1pZRbdWgFeBJGY7LHvUdizdukgM0gTyqz+G4/nVj8PaK3eKpfZlXa2QCxJHAjuSRT3onTLZXTMmla4bmjuFvNO1C48uXXmQvqAxmQaDzwdOPLRjOcmPqxJpj060ovgCSApiZ+XvU1zVW1WCQN2nC/VvbHehul3la/ImMjP0z/Cgda591zUEr8N0Qct3OcnH2rtNZ6wS0/rwJmeI70D1Ky96/dtFIK7LixksMEHJgAz2H2o/ReGr1y5DOis1zfbDNk4MLHIP2oCPGDldZdO0keZaYFpjgCREe/wA6Y+GSy6xVMxFxZwACQTH1iMVZb/QNLduedcIYuApUYBgAd8zj5U1F61YB2qi+4EA8RJYn8yaCgaXwm6oGvlbSCBNxvbcDwJJKkngZq3+D9HYuAqrs3kqqFh6QwywEEk9zSzxN1VblsqdrbCDCkmDwASMCeM/nWvBqPaa5uJs27o3QIQ4gDMbuD2gmcYoGlzxFp7N65b2bNjEMQPjYHbACgs+AT/y1XPGPiF9Rba3assPLdJDxLbluD4QZXAPxQflQt/RKFul7jIzGwXb1szEqFhoyZJyR86ceGtCqrdTJIZWDEAT/AJgG0dl9XBJoKJoF0uwG4w8xiPMBaY9eIGwgenODmmem1un8215e1iSyuu1TIj0gDy/imDIBjiqJqrZ3nbJO6MDvmurFu6JKK0odx2gyuOTAkCD3xQXTrA3WvMtLLoStyLe0AfC0lQoB3bfxinnR9alvSC0toEu1vfGNjk4LnkkwvvNV7oWi1GsR1t2wpuA3LRE7ZDqLguHgSQImccCnPU/AurtKLzeWVV0dwjmQoEOfhGFH14kRQCdI6VevK103LNpLmYJKksDPw9gDuA75oqx00aY+WzLcu7owLgIJEgBtwyRHHuaAXS6DziWPm7ySpsuQEJ43LtIy3/u78VajpvONx4cDcGRZO70oqcTzhh96CP8A2edisUZowSHgtIOAznAGTM131ZrqqpTT4QHDNbuBeBJzH4Emna9NBVEdN5KlQhK7bY7yABJj3BorU9P06Wj5ioFtqCXIUERBBGInA7e1BQLvVC15VRnUtANu2+0Bu/pnOInPaj7dvUbmFs2xHZ13NxIkhgOPyp10vq7Eb7emuXA3wMNiiDHJZvin2FFr1XZp7gvWntgCCWdW3FpxKmRzyYoKQ/WdwuW7zGIBubVIghhtgNJDScmlnTusW7D+fba46KdkHBB5EmRPbgUNduedcugkjeRx7YIH5CuNR0ki2VRhl9xnM4igsf8A6q0+qD+aHV0teg5yTuMd+DH/AFGvNvOHuc/SP7FM9X0y6EIwSTwojgH/AEo+zoEdFaNUGVQp22Va2WWZjM8igV2trXdrYTPpXn3BzM9vrQtrR3G3DaohS0MwEgYxJEnPFS9SebzEDBUcRiQAf4Gmuk6K9+46ossu2Q5EnagYGASTIjjBxQJmNyADtAHB9Mx9eSMRWDU3QZ3Ln5r/AHFFa24VCsCMgmGVgI3OMe65PtkUO1/YfhtgD/2zx8zQDsW3GQAZP505F7ejt81HtwhFIb2p3HAUfau9JrQgKng5/Ij+dAysdQeyd1tyPmPrMH3Hyq42eo2taoC3TpL8zKmLVw//AEtk/wCtUG5cGCOP9O9coxGVP1FB6H/6f1f/AMbb/wD7P9KyqSvWmA+Jh96yg9D6I9pbfS2RVU+ZDkKBM2nBlozkUv671mx+j6+yLqs9zUF0ADGcqcGIgQc/aqjqPEdx7NrShz5SAnbABb6kdsnH41Dp9G7ztHGY4x2oH/QurtpFGptqGe3vgNMGSVzH1n7Ur1vV9RdtW1uXCLdtStoKNsDkyRlpgCCT2ozpumZ7Rt7HMkgwM5ijNN09UAAA9BwWzH8u5oKpZ6bcuN6V+KCCcDHzptpunGwVusw25LH92QR98kVZF0noZoIRfUxj2yfl2NIep6+3eUeoG2QYEHJ7c9qB30G6bwZ717aiMVVlgHaIgA9/bin3T7tlWXaCgksbr/FiYHqls9uOKpXg+4lpGdjnIVWY9ifhHcnGAO2TVkNrUNcTULZcgHHpTcw2MB6C0wCQZJoLUdUpWbSjJ+O4duBzA5+Xbmqf1K4puWfOIuWzcU3UBLCCSIIEAz6cAEiMn3VX+t3791cbFDAZPqA+XYcHgSM5oDW6oGzsKTc8su10sSJWWARBCqpjLGWPuKD0PU3rzL/u6JaiCgZdqkAzt2iTn94mZzAreg6+jlrWqtmw6kA7xNtiTgo/cTHtVG6N44vWRtvW2uLHpkw2RK+ojII95NHv1o6uybty5sVHUi2qkKvq5JyTtjJPuMZoGfiPq6br3lqS7BWAbglWzAHEAT3rvp/iUW0ILSxQMoaRBHp9jAxMDkwfnVX3231V3zUL/FbJQxPphWEwATj77uMUoVGf1uRuKSqiZ4DDnECCMUDFNOrF76urAgFrZB3FlGSSAB8Q7DIJ47irq30reYWZmZWRuJBGAJgjjafpRXT2B0rEQ9y24AWVAKu2ZESfr2MDiiNF0rf5Ia2rKrTcl1kj1AkzyQufbjOKCxeGfGV+zZSza0O9R8d03G9ROS3wfM4nHE1YuleOTsuC4u66IZQcekzu3ACFAG0gZMNXmHTxfa89lLxtgggu0i3tBBmCYk4gD3q6DRWrc3ruptMAfhS2m5xOEMSW9vkKAPptrSgF798BiAdqsALXcgQAZmhND1iy95pbUeTwq+bBfIAJnac5xPtVc6rqrFx3IthJclWgkwSTBHAwe3tWdCXcdxPw7WHEHawYjPftQXvp2p6fdJi2LYEFnvXABEhYnzJkk/P6GrHrtG2qU2Wm3aGIUgkQeJiCTAjkAE8mvJ7OvsCQiXibogYsiDvVhwCIBXPeCeK9M0PipQg2afU3f3nW2AGPciW4oG1jw0i2xbW7qAq8RdI/0rz/AMZO4ueWrs9oEAFi7OSMHcSYIk4xwKv/AEjxGl9zb8u7aYCYuALP0zJ+1UP/ABOuzqU28lABH1Jn64FAm0iCSR3/AJYo+eKC0qQBRTGgjv8ABjmgdPesFRvtX5zuZCCJ7kAj69676nqSlpm9v4UXovB2uvWRcFhlDiV/WFSVOQYHuDQVW+QNtxCQS3p9xBle/Ixj6016RrzrNQF1F2DdMXrx2gqsAKM4UAqIiIn60J1zo97ShU1Fsp6iU5g8YBgTUHQUHmXATAVWMwG+EhjjM8H3oGXiO1rLqq17c9uyDbtNtG0rMAqVENuABmq/qH3EFtwG0cKGMgRxI/jVhv8AXLJObjkQkC21xFndLyuASV9oE0FY1ekHx72wOWMTjdiePi+0UAOp6cEBLecImZt2+xg4833ih7ulWJHmfdEH/wDoaN1Ou08Qtsc/F8toEc5Myd2O2KX271v1SkgsCueB3X78UHNm/BwccCfb2PNEMv7S/h7f6VEb9mBCZA5nkwR7+8GtfpALArI+uf7xQdbzWV3uT2NZQWvpvh9FXfcKqOzsQO+PUTE/Q/arZ0/phbNmwz+1y5+rT8WG9vskfOjuj9NtWQLkBn5N28SY/wCEtMD5KAKC6142sndZtu15ypE2ybar2ncPUSPrQDeLrF3TeQXv7FdytzyVgLORkk3DORyPpS3U68JPk21wSGuXySFgSTtHb607/wAXNAo6fYZRxdSTycoRyc1TLWl1GxQXW0jL8bqC599tsDcxj5R86AjV3TeUtfusybPgnavAyAOMycD2qn+STZ3bxG34fczn+VegaPo7IpZFYkyfN1Ckyf8A5YO0L7bi0e1VDqmn1NqyLFy2uwOz71QEkkRBuDO32UxQWPwd1WxptOtx0V23EN5UNeQTy6EYt9gymflV+0fibTuhdLqhRkzIYdvhIk/nXhm91RSFAXiSOW9vrFWfoFw6N/0i8B61e0Q3sQpJIjBAyB3NA91fXdJqLrNa03qRiHvSEO4hgDsE7huWPV2qBunHU/rJ3FhcQucTCNbKleNyyDIwYpZptMdLN3aLlvUbtsFSVibiSucnjMRM9q9J6Bp9MLNto2bv1gDkypYSYJz3oPNumeGrtzYwuIWtXgWSR6dhSSWJ/dPEGIirJ1/pN9773LDgF53JbuKfQUCuWnOSEAxHGRTvoWiW31PU7MWzaVlAMiWgMeeSVaf9apfi3xBefVX9wi3aLWcD9hiozOYYgHFAd1S0dLqtKp2FrzWjdkGQVO1RBkD4pkQZH4qFvvq7x1TWt4EobdtjuBBAUQeAN4x7AzXXTB+l3skTb2vbLFpAUoQJUbie0EfPsKF13Wtt+6yzaN3eSqk+h2IhgYBWdqgjuD8qCyaIvLINJesm4gtqzkbSJwMcATP2pd13VLmy2y0UKh1RkG7cQDCg4UAg5jM/IUZ0rrWpuKtxtzukTuBAYQSpKwAZIjAMxHenNzxbqgNt61pUulSSDp5Ye0KWE4zn2FAj6pqtJ+jBTFwWmRrkEFjygkkKJKwcDtickcW9Db3sNOiAAoDLgbtwLMrGNogK3ylSM1xb0D6q4121e8sPtYgJbIkYMAYGZMRjdTnpvTW09q55l1ri4Yygkbd3Ec/EcfSgQ3/BTF2ggjcYhh744ERQOosvYDeU21oKErBBB5GRwYH4VebfXtKQEKX84J8q6P4cUh6ubLOw04/Vr6d07gWHJBPb+lBWehdRu29QLjgOFkkMMTHOMyKuj/4nbDBtJwCCbrLIIkGPLmqprfgMnAU/X5x2oRNfZZVE6kFbYT0+WRjE5MknGKD07V9XS9bv2lvebcDgMuwjyiwwEYgTG09vvSLxd/noDk+XOfmzD7cfhFE+E9XZvm81sX9/oZvNdWQem4BsA+HMn8KD6xrdPduPcRbm4kKN0hdqgKMcjAFAHpLlhT/vFw21jBAGT3GTjBH9iide+kKqdPqPMYtBQlZiCZxnBAHHekWo1ALyAhPGxmUYjmSwI/Ctfpds3WBCKEEoyj1XGlRtI3ttEFjgkYmg66la3W2EYIirRZ6vdVVBv3BwP8yIx/4xVN1uuhzI9IEmOYjt9xSN+pZ4YfeaCxf4gdcbUm0huPcVCYLbYBIEweSMd6rnTdT5bgjGCp+hBBrLl3fbY5xj+4+VCJaJn5CfwzQdaUNuG0gMOCYA4NMr3vJ9txZMYg4A4z+E+1J99bJGz5z+UCPzmgaM5DHcSSZ2kMvABgHHMn75ri+3Mk8jZlcZxOPcH8qVlq3cQiJoC9VbMxuE7e7Lx7dqDU5rbJHf/SuzbiJPbjP99qBoNCna8PwrKX+afcflWqBnq9bqtUQC1y5j4Rx9+340RpdKLbqWdQ/AtjLfOYwKh1mtcbrdohEk/ASA0YmeciorVnZDHG3+/wC5/Cg9q8fEnpKXBMqLTiDHC+9efdI8Q2Qyu42uT8TneHPzfJP3g1evEuoFzoYEjcbFtts55CzHPyrwZ5UxxQe33fE9q3b8y6VBYQCSX3DuEXnPGMYqidd8bu4b9GUWVJy0DccxgcL+ZpP0PS23QtdcwhwiqCWJzBOMe5J+gNG9E8P271lmu3TbHmbJ2lvUWAH0zM0C61buXVUbWYvdUhgsktweM8GeKsniiygW3YVnfULs2lkZYYtCiGjJA5Mzird0Hpa6Wz5ai7dxl7YXaftvqo9Z6ezdUUqt2LjW5LKVKzCj9oHBSZB9+KBd0dDfDaNrY3KrFQFljcHpYyzRIgD6TXtvTLJtWbdssWKIqye8ACfyqudE8LpYvG9Cs22BCmd0sWclmb1HdGKe3dWy/wD6Lt81NuPzYUCnxH1NrOo01shWW+WXcUVirenaIJk5btFJ+p9CDLfZj+uu7QNunYL8SwTggEAfEDwKL8S9ObVajRvtvp5NzcxITaow24kMcyqrHsTTTqutM7lubAoO48rEHsT25nBxQef9T6e2mGiuqDLFFdRbwQSzgN3ZskH6CmHWNXptNdtu1lp9RSQSZwCYM8dvbdQ3UerLdu2pnaj7gY7wVkiDgSTHNQ6nxS631HoddoE3IUkNBBQqY2cGc9/pQN28al1izabfHNw7Qs8GDk/6Ul1Grdrtz9IuK72rTMpMq7ekM+IyCpZZnAIAoyxfXUtbLXkUMrsnsNpgj5mTMDmu/JJs3pts1y7u9UKJ9IVMFsYVZH1oHOkNu2CFKIrHcFUADIGfmTEyea56vqEbT3l8wHchXkdxEUFqtAAgIB3EABQBiAPczApLc02oBP8Au9y4jKQ6jAcZwZ9pkEZEUCdtBbtjcCxI/ZBhsmBjbn6ie9WSz05xaRQhaAd7BTDMDHpntt2x96QeH9Pct30ZLV62A43GA2ODPp4gzXodm6tsDe5VeF3EnAAH8AKCk6/Q3CCCFU+zzn6gA4rnSJcsrvOn0rIDBKmMn/iI9qVa7rd3zbkMCA7AErOAx2/lQup6tduoUYjYp3EKIzxJ/l9aC/8ATOpubN1l0tm0qoW3WwPURnMH1CAe/c1z4W6oL+nHnLaABIUFCZECTyTzNZ4cYnpiqyHy2RwzKw3AEsswRiB9aqevveRprRtXR5m8ggZ9EekmRzgTHegf9Q8O2rpy9kH3C3R9vh4zSdui27VwiFYrwQTHHOf6Un/29qBnePutNdFq2e2pc+oy34nt8qAfW6eWJAEFSpGfYj+dK36eAM809Y0LqBQBaTTDK9jmhtEQWAPzn8KZ6Mw32M0s/RiNwBADNtyRxnkngYOaCJbAESYYZ2n9oZ4PAgCc8zQhFG6qWFsj4o7d4oS4cg+4k/XvQcjmu7lyQZ+386xLJP8AGt3bBWJIyJGQfxjg980GaEAusgETwcirDa6WG2n0+oY9IgDv3nGarlt9rSO1Hr1Z429hxz/WgY/7KH7g/wCisoH/AG3c9/4/1rdARrHCXHRRJV2BP3/E/kKC2l2AMxMcgYnMdgYqTWac2bjqzbyrEE+8d/em+t8OldA2rZh8S7EA/eIBn7UHoKtZfpz20cE2z5G7DOdjh9owJgZxzmqf0/w5o7xKy/mDAQv6iP3o7c/Dk45qsaHrJtp5ZE29rwuMM2N47bwAAG5FW1ugMNRpNUjwmouBRGGVltw5gCADBjP1oLF4d8NJpi4QsRciQflMR3nNeb6VQLl6yz3FVHubQpE7xIUmeZiD3r0nqGk1dqDZ1ZMsFh1ByRjOcYrz7qPTbiagm8VLXGYsUJzJ9oABkk4oGvhHq9y5csWyWTygEUK4AyTLbSNuFjk9u5o7rfULlnq9lmYXVAULhS2xpVuAJfdvj7VWukXAmss3EkkOA09yZ9uBxTHrXUW1Gqu3mAVtPICgSCEJxuweZPFB6V4f6559l71zbbVWYZkQq92ngxkjtRmk6zZuIHRxB3QDgnaQCQDkiSM0h8IakXdCzXBuV2uAggZWYg+5jvVN8BXALtwEFiAfLLEnYJjHzIIk/Kg9S61qEA/V3RcETtCsO05Jx9u1eb2/FxZodGOYJCnZ/DI+dPOs9XW1augqSwtnP1x7/P5VX7+ltKi+UGJYCS+IJgYUHbHPM/TvQd9fffctLtS1uURcB3MSeBsBECe5AnPyoQ+FmYIyaglVXakrmMyO2Mn3qw9N6bbU7tqs+Jcqs4+2Ka6llt2SQgJJ2ovwrPOSBIX3gZmgrem0X6NYRWIJQtsIGfVBIyTic/etWup3R+1+S/0o9/D+pNtbl17RJ/dLQJPb0ihL+ge2M7T9z/SgL0updhuaSZwQJwBxjAzNb6r1u5YsO6ghzCISCNpaQT8yBNVXX6mwl2dUrskAqLW2e4IO7tI7Uu6tcBuKlpFt22yoksYkgFiRO7HbA7UFj0GquLaVQzAAKCDE8A/zFc6rWORJZiYxMmKh0jnbDGWkyeJjH8AKIjn5f+KCl3HSe49/TXemYZUbvVHb2M1YLmjBIHb4uPsP51MdKF45/uaAXQ3HRAgZgPkSP50r62+V+/40/VBQur0ytyKCrFh78056WxK844H0rZ0KzxRtm0AMUG2qEWWedo+ESZgUQwoa6YNAb0zSXFcqfSGRiZCtwpYCeVkgZpN1TaCykCcQZPGSfl7c096Fddr3loQvmSJOQMGJHcZ4xVU6p/mH5+r6T2oOA8bDJgHtzHf71sqCm44zA/lRF3TgWAe/P4t/Q1FesRYUz3Bj60EStj7V1Y1BBJgGVK5HZsGPnROl0u60v3pcvB+1BIFBaCYHvE/w962E5KnFDzRmlT0/Og2NR/cCsppa6CWUNvGQDx71q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xQTEhUUExQWFhUXGB4aFxgYGRgbHBofIBwcGhwgHx0fHiggIBwlIBwYJDMiJiorLy4uHB8zODMsNygtLisBCgoKBQUFDgUFDisZExkrKysrKysrKysrKysrKysrKysrKysrKysrKysrKysrKysrKysrKysrKysrKysrKysrK//AABEIAK4BIgMBIgACEQEDEQH/xAAcAAACAgMBAQAAAAAAAAAAAAAEBQMGAAECBwj/xABGEAACAQMDAgQEAggDBwIFBQABAhEAAyEEEjEFQQYTIlEyYXGBkaEUI0JSscHR8Acz4RUkcoKSsvEWYlRzwtLiQ0Rjk8P/xAAUAQEAAAAAAAAAAAAAAAAAAAAA/8QAFBEBAAAAAAAAAAAAAAAAAAAAAP/aAAwDAQACEQMRAD8Ar+u8Xa0X3VdQwCuQAAkQCR+7T7o3ivVm7ZDXiyM6hgVTgkDmJqhdUuD9JvMDg3GIOCOTR/TNTlWHAYHj2IP8qD3zd+s/5f5mpgaqvV+vC0q3LW26WkAAj3B5mKN6T1N7oG626SszKlfsRNA+mut1L3uQJMgDuTU9m5NATNdTUYrqg7BrJrmt0Hc1k1yDW5oO5rBXNbmg7Brc1wDWwaDutzXE1k0Hc1k1xNbBoOprdc1k0HVZWq1NBuaya1WUG5rJrVZQA9czZb/iT/vWkXVTAHsP/tamPit3FpNnHmoG44n2+sUq65fjaP3hEcz2Pb5/nQafaqqdoMkcn370J1hApXaojM85/Cs8x/LUcFTzgyAcDjmIretcmSJWQAIjHMn+FBNct/rQQP2DmfmMRQugX1vOIBzPzHyru9qyp3YAAjicmIP+lB6y6NsFjBwdqc+5w1BANYdrBSqkxMyceoVljWFQ28hiT2wKAuaK0FDbrsH/AM92MVBrNJZFtm9eAf8A3EY5K8nP8aDb9SEnHf3/ANKyqYnVxAm0CfcI2fnzW6DZtaZubdxT/wCxwfyZf50d0/UadCyBLhXB3bgCJ5xBBpLaDsYCEnJwRwMnmK584FiAGBZREiMj5zQW271DR2/8uwbzAyGumBP/AAjn71DpPEl21fF4ARwbayqRxETAPzqu/pSd2j64/jUy3VIwwP0IoPZOldfsay2QjQ0etDhl/HkfOmHT9WputaVlItheDJmOP4V4arFZZTBgxHzxVx/w1u+azpcO4qikbpbnmO/ag9YithhMd/aqmy3bYubLjiGECZEemRBn3pmty4jrLbiRBLKPfHwxQDePuvPo9L5lrb5jOFXcCR3J4PIAnNUvw/4s1Zm4bqtJEqysRz29WPtVq8bdIua6wLSlUZXDzkjAIiMHvVQ6d4M1dsNbN5VaJXam4RMSZIP4UHrtbFL9J1S2wGSDAOVI+X0pgKDdZWgZ4+lQ9RveXZuv+4jN+Ck0AOo8Q2k1lvRtu824pZSB6cTgmZk7W7dqbzXzzfv653W6z3vNEorkkMJBkA4jlq9M8DeMbbWEs6i43n2/SxYMd0YBLCQSaC9zWxWgK2KDdZWj/f410BQYK3S7T9asveeyretDtbBiYmAeCf6UxoMrKysoMrKysoMrKysFAr8S/wCQf+NP+4VWfEMq1oH4v/yH8qsvii4F07FsKrISf+cVS/GPVUOosKmZKySCMMRET70BnUT8MT3rjSWRuySecUTq7JaMgR7/ADqreI+uXNO3l2R62E74wB7icf8AN2oHHV9X5eCVEn9oDIge9LL/AFR1g7/Tz6VSIjtj61Uumo/m5bcxEgnIkn58/WnOp6fqNw3N6mPpUsuY9h7UDJusu+F80f8AKqz/AHigepdeKWXbezMBwCe5jJruxobzOwLAtmY28+24Yn5c0H1Tw+QhVmUBsfEZJ57A+xNBSU1UAf0rKNueDb4JG+1g/vn+lboIG6i9l5VAwKleY+IEVwCHCscekHnjNQdQuFdgBG0iSDGcz7TRPTTIt/Rh+BFAR/tZLRdHUksgAMAx6gf5GtnV2ULrcEsyAJ6ZyWU89sA0d1nSaU9PFzaf0sXdpaWgpB7fDUHV+nWjok1G4+d5vllZEbNhYECJ57zQDnyBvQwLkrtGRzM8f8tWn/ClALzs37KQpkzk5B/CqNrxGoUxzsM/cCrr/h1fW1duF2CLtIYsYGHxzQen3QPVEHg8iprwll5FAaa/Zu7zbdWAXO1gY55qf0ttCMDM+zR37fSgZC386jNr17p7EfnNRppmMlX49p/hNaFm5PxA/f8A0oMXRgKwHdNv2z/U0TZ04AECPoSP4VAPMEzHGOP6Cpw7x8IP4f1oOLjOvwt3M8HsT7V53/ifqLgcp5j7XsyRuYA+oz6Qdvt27V6OjHPp7/TsDXmf+LAPmWzHNog++Cf60FfXq5uIXKIpL72h3BJUBQMR7yPvWaHXsHe4oCFySQFECTMQRSmz1xwW+EAAekg55PMzPH4VbvB+gbVtcveUGUHaVYzBhcz789u9BP8A+rtYf/3D/YIP/prSeJdWWAOouQSOCB/AU6u+Fl76d1/4HY/kUApT1HoS2gG/WghhAYKZM8ekk8TQMF6rdJg6hzzjzPl9f7ihrmvJMNfafncM9+27uDQguDMDgsInme8TQbg7h8wMhRjAP17UDHp+uuWLu603BJIPqB9ySMydx5HvmvVNH1FHO0N6okggj8J/kTXl1xLbSZAPMEd9uc/UD/qq9dIP61PmPvleaCyVlVvX9R1QYwttFB7lfUOxy2MVvTeIH3FbiIJEps9QIBO6SCfbtQWOsofS6pXTeJiSMiDgkHH2rX6cmM/kaAmsFc23DCRkGuqCo+KephtJqEJhwYAHcBxkduKqXiPp6C7o3WcqgjsI2nH4mjvEIIF+Rxuz2+Ij2qPxC4I0UE4Czg+y0DnWj4ce9VTxowVLbH98gfhPH2phrNe9xoYMoXcALbH1cQ0/Q1XvFSAW7eHJ35ZzJPpPegX9Gvbry4j1J/3VcutNN3bMW1Kk7VO8EScN893PavPNNcCsCSRlSDxETn7U0ueITuk3WJOPSWP4n2oLQlpyfUfh2qpCAzsc7SBwJk7okECcVl/pwhSN7bSvpKAyFYiDAngsPpHNJ7ur1AUE3TAAj9Ye4rRW/APnrB//AJGx9aAg9MHYXwOw8tTA7Zispa1i/wD/ABA/6zWUFL6vdIS0cQR3APYUZ0kYt/8AE4/nVi0XUWQlgLfq5Bt2yPsCIH2rnX6gu9skIIaPQqoMg9lAmgl17D/Zd1Cci+rD6QBQ99A3R3bd6lv28YyDb5j+dGabWtbDBSsHkMiN/wBwNdjXuu4qyjdyAluMCBgrA+1BT+pqQ1to9JVPV9x3p50/FrUkqHAVjtPBi4ppta6lcUGGA3GSNqEE/Qr8u1DdIQ3Gv21Es4uAD3JXcKCx/wCGDK9vUFbapuQgqvBIBE/mKVeBltML5WyqfqmVwJ9Q2/8AmrB/h10+7py6XUK7tx7R+x3H3oPwj0a9p3u+YoCvIBkEcHn27UG/ATodLq2S3sBtmVDHsrcHtz2oTQ61R0u9dHnBfOUwLrbx+zhuw+VPvAvRbunt3rdwL61baQ0jgChtB4WujQXdKSgdipBBJX4p9poJuraopb6eA98F5ErcOYIP6yfikfzomz1B/M6j+svfqlP7SnafiBtgiBj3qbX9DuXLWkEgNZZiec/T60Tb6I3mattwjUIRx8J27fvQDdN1Vxn0Q824d6FmnYd/A9R98jjGKX6m3bu6dP0lzccklNyqWODwFQxBnge1O+m9Ha2dNLgmwCODDD0/hxS3r3TrWnS3cu3rylCyobOG9UMZHy20HlvXtIo1FuFgHZuUiMyN0yBzXrfh3R27CsumYrLMWDKTMJiOJAMcYxXmXiq/ba5ZNu5fuGT5jXjyQVAK54w35V6f0JkZmPmXkAJX/eH3biMSuYGCfngUDy5qLoBh17/sn5x+1/w13b/XFkvKjqAxAgyCJCkZ+tRl7ZH+cD9FnkL9fdfxoPqnVV0tp743XNo+GNgO5tvMe5JoEep0Cm9aQP5MgmcFcfXvwPvQfW9Ig1qW0YEOQCR23Mfn7H+FZ0XrR1OptHygNqOAhaQ3oJEnbAyPnzQnU9ROsskItuXGFMj/ADmgxAkxHtQGa/ojW7pTM4jjMCJ+/pP3PtV20nULabXuQiqolieJEZx7wKqHivRsdQdxBbYjBtkFvSSJ9R4Aim6JusKCpPoSZ4xBoNdc2X3LWnR1BMkOo7fUV3obKbLTIyF08wMAQxI3GDIMY3T96RdXGYgQFBALGJn2JGad9KsIiQhRhByvuQCciePagO6UFcZdgVdu6gQWYnn71JAkgZAPM8icGldjWKDEftufx3Ad/vRmjvQBJn+xQP8AQP6B8v8AzQvXeoG3bO2Nx4PtQJ1MftH6CkXWNduEFqBVr9XOnvAzuYknmMkGufFLfqtKe3lzjn4VNK+oOCCSYOYnvg11reoeYtpTMJCj24j+VBLaBbcVwTnBn90c0F4pBCW59yB39+e3BrOpdX8rVG3C7AVXI7HaScRxzE0J4n1gbYFKFefTuxODyT7CgR6i2e8yD+439KCu3QzLgzuUYWOCPemi9WuABQAwUHnsAJj7ZoG/eNy6hZdh3AMeQZyMRzFB6Nb6futggncAI4zgfKhNbpmUSQGA4BJBGZmBz2/Ci/0/y1RVXezLIG4KAoAySeO340Gxt72BFwrt3fF6S3O3jnMTQC/ol85DHOfiA/Kso61qrcCbYBjgpJHyJ7n51lBQv0kbNxIAOJqR9YrwUIIDrx88VrwlpEukW3UMvqwfccUFZQK15QICuv5NH8qBtqNctrYzyV3jgTMZP5UO/VVUJdglS/EZwfmflWuspKDjB7mO1Aqu7Tj5OTwT7/1oC7vVtqo4QncGgSBGCvz96ceE7n+8qxwJJPyBtTVduMP0dJP7TAcZyfenfhg/rE+aL+aFaD1DonXNPeui3auo7QTCntj2+ooTSeKtPd1B06MzXNxHwOANpg+ogDtVS/wq6j5urAKKsIYiZ/ZGTx+Va6NqnHVrlon0i9cxC+5IzE0F96B4gS/fa0qXFIDHcywDBgxmZpf0nxa123qHFh18pNwDlVDndBzGAPekX+HNxj1DUqzE7bjhZMx6rnH4D8Kj6Ywa11FB+zauj7qf9KCzarxJdGjS7ttq7XdkM8rwSsMB6iY4om11i6dU1vcuwWdwXa24E29wMztImcRVQdd3R9PtBYrqLZgCff2q06Ky/wCmB9h2NZQb+xPlkRNAG3XbiWbF5nLDzPVtVRuGDEGYET+NQ9V1fnWA+4sDqP2oJUG25gQMcCu16Fea1pVhQbN8OwJnckEQI+oppqOhBryWSxW3evOxCbZBFtiACVOMdqDyHrC4tZyrsM+w2gfwr1nwk36oBvi81vi5jegnP1/OmD/4a6RoD+a0cSV4z7KPeo/9jWdHq0VRcdXtcM26GN22gPqOOR+FAbp78hc9l/hZ/wBfwqPqGn32XDBgu0MSFBjaS3BGe3aihrXxCW0EBj+0Y/VsRiBwXH2FSdP6gbzNufAEOsbRJUz84+/tQIelWBvSPNIIZpO1FEBuVUCeO4queI7H+8oMkMxAI/8Amk/jV/1fWdPbhNwLwQFXLGcAQPn/ABqq9T8T2rbbURbjKzQxxtkkYxJJBPFBL17/ADE5YmzbE8DjZPvyaa2Rc8tLshQtoDbtUjIHymqd1Dqt1jL2wsrsUFSBAiNp5+4zTvr2lusm8kqqpO3eQNpMCc8k+89qAHqd5WMtLjbjP7Uk+x7Gi+j6qA6KmwFe5PBzyR9DSe1qbTAAWlkDHqEzt549oNH2rjOZCgKqL352qASOJ4J+9AerHfCx757fOamtX2hhJBiZPEe9c9L07bXZptgyI9JLCcMJHEEGodKLm6ArAEx6oMj5dv8AWg4u3LkSW5TAmMxnntSnV6wgicGIyCQec+33ozrevGUVQwEBiTme4j6+1V2/qm3SSCCSQpMbfaSRQQdWv+kR+0ScfhS9NRAz3GOaJ1WvnB2f9ac/yM9qW625JUz78EHuDQQG7N9GMtgE/MiYn8qm1upQ/Ch3TmIgf1pfpdcyXC+0kkFfbn8RNNm1RFu3cE5/ZniM+1AAt8Qf+F/+xv60UijzcRPmD5iPKBPf4qC6Vp/MuEbS0rML9f4fjR99NjL6GHqnmRMFRyoMiguOt06lbblmVwm0QAZBAMQfyNCrp127nZ0MkZGIjiPbIP1phobMqpZuyxAJ7fTFEeWve4IGZ5/DFBAmlAAGwmMTjPz5rKJGmB4uf3+FZQeR9O1BSy7jlSTyR7dwQaj6fdLeaT3We/vNONL0q1bG1rwuo7evYrAgY43QCfpU+v0mkVH8hLoYrEu6xEZ9IH86Abq5/VH1bcgzBP5AGgtJae7p2SyGZ9+FSdxECeKd9P1BRldACwGJUMMj2OKNva28zB2bYRMEbUiefhAoEuk8PX7tpbRQ2nVmeLv6vHH7UdzzR/RrJs30R9sqLYJVgw+I9xit3LizLvPzyfzNCWdZbN1djFjI+YwZ7SKC3+A/Cd7S6gXWuWmEFdqeYTkgg7igXt703PhK2NY+qD3jc8wvt9AQH54LEfhT6wwRQbjqoxliB/GgtT4o0+4Krm4SwSUUkAmOTwOaCPoPhldPqX1Cuxa47MymI9RYwI+bc0w0PQrCNcKIAbm7fyd24yZn+lV/q3jQ2r7WUsglLi22Zmx6l3SABnsIkVnh/rd7UXRueA1q56VUKARIBH7U896C1BLVpDO22szJKqMCPkK1b6jbJUW91w7A36td3pYkKSxhQDtPJ7GvJGcnebhJOIZjuP8AkmeTJyJq0dTs3L2m0i6cuXNv1qCwDLwkmQMHdz86B3r/ABObdm7eW0Zt3RbKuwJPzG0+/aaqnXutX9To7l9mNs2riMmwFGUN5ltlPeT9aaafpbrpL1tVPmK6ttBE7sDHzmoNRoW0+hu/pab/ADdvo3jczbmPIziQftQUXpfUbj3Bva+6jJAd3nI7EiB716l4aazaLhFhSytvkFSN4MbvkMxNed6fqLWlIs2BbaCPMZ5IHfMAz965OuvKoLOjLA9LE7cgzBwJ4yfkaD06/wBXtM+xLisTbZTtIPKqB35xQHVHQIVuAzc9IJXKgAyd0weRxBrzptaxWPLbAPDI33AK/Srb0K8btncCQtu6EJ+KWJCAxwBEYHzNAd/tTzUuBPLV7RiSFXcoPZed/p9zSTw/rrdzUrhQNrPucYlcnH2j71Pr9Yru4FkKm4LKk7lYmAYJAz5hn+4WOllRtFuSD9Z9Rkc88cUDzqPiJZvW7bBlbgrMEwOD7QOCPeoeteJ7t8AFECIAFUTjgTPcyPlXGl6QoGVKiRAXyzIgHE3FIzPucU8TpqOuxgtpTn0wCcftEk5M8AwKBSbgtxvm45wVUjaJ7Tmfp86Ls9a9K+ltrHC+mRBgQYE5qXQ9F3AlCVAgS2x+JkAo+DWj0AFYU723T8Cx7/vYWgYjWXQLb2hchiQVZZjiYjHBjPtQnVdXtZTtAKhtm8GVxggmJk/KkfiXpt9AknbkgQQi9uwOTQdm1+rVVuG6+4yu24OYEBmERMD2zNAbZuuzE3cs2ZwMzk4/hQ3UnXacqSZAiJBB+Rn8fep+pWWtKIt7ZlTLq3zPAFJNd1pWRRloknMbM4x+1QLdW0SDyOBHzqFr/pEATBmVE/L61zrLykmDjkHkfTtQF8/TnjFAdYvXiYkgTmRA/hzRd/V4Mnt7DvHuPrx7Uqt3do59o7/P2o9LoZtzBdpEBRjPc4E0C57ucEg94/rUuj1DBtoJgtHz7c/Kt27K+qYwCfvn79qNbSgFjEQ1s4A/cBNB6b02wbfz9IiYj5/2KZ3WZhDZBGcDHelVvqRezvtG3ctgerBDJ3yuSPtQul6yWEhhg9oIMfOgtC6ogQAIGOB/StVXj1o+/wDCsoPMk11sYmfl/wCM/lUz9QMYtgD3aAPxYj+FRaOzJRVVof8AeYIB3+G2C5/GjzoLqWLl5QU8u4EZkRV7gQWcm7OflFAu1pZRbdWgFeBJGY7LHvUdizdukgM0gTyqz+G4/nVj8PaK3eKpfZlXa2QCxJHAjuSRT3onTLZXTMmla4bmjuFvNO1C48uXXmQvqAxmQaDzwdOPLRjOcmPqxJpj060ovgCSApiZ+XvU1zVW1WCQN2nC/VvbHehul3la/ImMjP0z/Cgda591zUEr8N0Qct3OcnH2rtNZ6wS0/rwJmeI70D1Ky96/dtFIK7LixksMEHJgAz2H2o/ReGr1y5DOis1zfbDNk4MLHIP2oCPGDldZdO0keZaYFpjgCREe/wA6Y+GSy6xVMxFxZwACQTH1iMVZb/QNLduedcIYuApUYBgAd8zj5U1F61YB2qi+4EA8RJYn8yaCgaXwm6oGvlbSCBNxvbcDwJJKkngZq3+D9HYuAqrs3kqqFh6QwywEEk9zSzxN1VblsqdrbCDCkmDwASMCeM/nWvBqPaa5uJs27o3QIQ4gDMbuD2gmcYoGlzxFp7N65b2bNjEMQPjYHbACgs+AT/y1XPGPiF9Rba3assPLdJDxLbluD4QZXAPxQflQt/RKFul7jIzGwXb1szEqFhoyZJyR86ceGtCqrdTJIZWDEAT/AJgG0dl9XBJoKJoF0uwG4w8xiPMBaY9eIGwgenODmmem1un8215e1iSyuu1TIj0gDy/imDIBjiqJqrZ3nbJO6MDvmurFu6JKK0odx2gyuOTAkCD3xQXTrA3WvMtLLoStyLe0AfC0lQoB3bfxinnR9alvSC0toEu1vfGNjk4LnkkwvvNV7oWi1GsR1t2wpuA3LRE7ZDqLguHgSQImccCnPU/AurtKLzeWVV0dwjmQoEOfhGFH14kRQCdI6VevK103LNpLmYJKksDPw9gDuA75oqx00aY+WzLcu7owLgIJEgBtwyRHHuaAXS6DziWPm7ySpsuQEJ43LtIy3/u78VajpvONx4cDcGRZO70oqcTzhh96CP8A2edisUZowSHgtIOAznAGTM131ZrqqpTT4QHDNbuBeBJzH4Emna9NBVEdN5KlQhK7bY7yABJj3BorU9P06Wj5ioFtqCXIUERBBGInA7e1BQLvVC15VRnUtANu2+0Bu/pnOInPaj7dvUbmFs2xHZ13NxIkhgOPyp10vq7Eb7emuXA3wMNiiDHJZvin2FFr1XZp7gvWntgCCWdW3FpxKmRzyYoKQ/WdwuW7zGIBubVIghhtgNJDScmlnTusW7D+fba46KdkHBB5EmRPbgUNduedcugkjeRx7YIH5CuNR0ki2VRhl9xnM4igsf8A6q0+qD+aHV0teg5yTuMd+DH/AFGvNvOHuc/SP7FM9X0y6EIwSTwojgH/AEo+zoEdFaNUGVQp22Va2WWZjM8igV2trXdrYTPpXn3BzM9vrQtrR3G3DaohS0MwEgYxJEnPFS9SebzEDBUcRiQAf4Gmuk6K9+46ossu2Q5EnagYGASTIjjBxQJmNyADtAHB9Mx9eSMRWDU3QZ3Ln5r/AHFFa24VCsCMgmGVgI3OMe65PtkUO1/YfhtgD/2zx8zQDsW3GQAZP505F7ejt81HtwhFIb2p3HAUfau9JrQgKng5/Ij+dAysdQeyd1tyPmPrMH3Hyq42eo2taoC3TpL8zKmLVw//AEtk/wCtUG5cGCOP9O9coxGVP1FB6H/6f1f/AMbb/wD7P9KyqSvWmA+Jh96yg9D6I9pbfS2RVU+ZDkKBM2nBlozkUv671mx+j6+yLqs9zUF0ADGcqcGIgQc/aqjqPEdx7NrShz5SAnbABb6kdsnH41Dp9G7ztHGY4x2oH/QurtpFGptqGe3vgNMGSVzH1n7Ur1vV9RdtW1uXCLdtStoKNsDkyRlpgCCT2ozpumZ7Rt7HMkgwM5ijNN09UAAA9BwWzH8u5oKpZ6bcuN6V+KCCcDHzptpunGwVusw25LH92QR98kVZF0noZoIRfUxj2yfl2NIep6+3eUeoG2QYEHJ7c9qB30G6bwZ717aiMVVlgHaIgA9/bin3T7tlWXaCgksbr/FiYHqls9uOKpXg+4lpGdjnIVWY9ifhHcnGAO2TVkNrUNcTULZcgHHpTcw2MB6C0wCQZJoLUdUpWbSjJ+O4duBzA5+Xbmqf1K4puWfOIuWzcU3UBLCCSIIEAz6cAEiMn3VX+t3791cbFDAZPqA+XYcHgSM5oDW6oGzsKTc8su10sSJWWARBCqpjLGWPuKD0PU3rzL/u6JaiCgZdqkAzt2iTn94mZzAreg6+jlrWqtmw6kA7xNtiTgo/cTHtVG6N44vWRtvW2uLHpkw2RK+ojII95NHv1o6uybty5sVHUi2qkKvq5JyTtjJPuMZoGfiPq6br3lqS7BWAbglWzAHEAT3rvp/iUW0ILSxQMoaRBHp9jAxMDkwfnVX3231V3zUL/FbJQxPphWEwATj77uMUoVGf1uRuKSqiZ4DDnECCMUDFNOrF76urAgFrZB3FlGSSAB8Q7DIJ47irq30reYWZmZWRuJBGAJgjjafpRXT2B0rEQ9y24AWVAKu2ZESfr2MDiiNF0rf5Ia2rKrTcl1kj1AkzyQufbjOKCxeGfGV+zZSza0O9R8d03G9ROS3wfM4nHE1YuleOTsuC4u66IZQcekzu3ACFAG0gZMNXmHTxfa89lLxtgggu0i3tBBmCYk4gD3q6DRWrc3ruptMAfhS2m5xOEMSW9vkKAPptrSgF798BiAdqsALXcgQAZmhND1iy95pbUeTwq+bBfIAJnac5xPtVc6rqrFx3IthJclWgkwSTBHAwe3tWdCXcdxPw7WHEHawYjPftQXvp2p6fdJi2LYEFnvXABEhYnzJkk/P6GrHrtG2qU2Wm3aGIUgkQeJiCTAjkAE8mvJ7OvsCQiXibogYsiDvVhwCIBXPeCeK9M0PipQg2afU3f3nW2AGPciW4oG1jw0i2xbW7qAq8RdI/0rz/AMZO4ueWrs9oEAFi7OSMHcSYIk4xwKv/AEjxGl9zb8u7aYCYuALP0zJ+1UP/ABOuzqU28lABH1Jn64FAm0iCSR3/AJYo+eKC0qQBRTGgjv8ABjmgdPesFRvtX5zuZCCJ7kAj69676nqSlpm9v4UXovB2uvWRcFhlDiV/WFSVOQYHuDQVW+QNtxCQS3p9xBle/Ixj6016RrzrNQF1F2DdMXrx2gqsAKM4UAqIiIn60J1zo97ShU1Fsp6iU5g8YBgTUHQUHmXATAVWMwG+EhjjM8H3oGXiO1rLqq17c9uyDbtNtG0rMAqVENuABmq/qH3EFtwG0cKGMgRxI/jVhv8AXLJObjkQkC21xFndLyuASV9oE0FY1ekHx72wOWMTjdiePi+0UAOp6cEBLecImZt2+xg4833ih7ulWJHmfdEH/wDoaN1Ou08Qtsc/F8toEc5Myd2O2KX271v1SkgsCueB3X78UHNm/BwccCfb2PNEMv7S/h7f6VEb9mBCZA5nkwR7+8GtfpALArI+uf7xQdbzWV3uT2NZQWvpvh9FXfcKqOzsQO+PUTE/Q/arZ0/phbNmwz+1y5+rT8WG9vskfOjuj9NtWQLkBn5N28SY/wCEtMD5KAKC6142sndZtu15ypE2ybar2ncPUSPrQDeLrF3TeQXv7FdytzyVgLORkk3DORyPpS3U68JPk21wSGuXySFgSTtHb607/wAXNAo6fYZRxdSTycoRyc1TLWl1GxQXW0jL8bqC599tsDcxj5R86AjV3TeUtfusybPgnavAyAOMycD2qn+STZ3bxG34fczn+VegaPo7IpZFYkyfN1Ckyf8A5YO0L7bi0e1VDqmn1NqyLFy2uwOz71QEkkRBuDO32UxQWPwd1WxptOtx0V23EN5UNeQTy6EYt9gymflV+0fibTuhdLqhRkzIYdvhIk/nXhm91RSFAXiSOW9vrFWfoFw6N/0i8B61e0Q3sQpJIjBAyB3NA91fXdJqLrNa03qRiHvSEO4hgDsE7huWPV2qBunHU/rJ3FhcQucTCNbKleNyyDIwYpZptMdLN3aLlvUbtsFSVibiSucnjMRM9q9J6Bp9MLNto2bv1gDkypYSYJz3oPNumeGrtzYwuIWtXgWSR6dhSSWJ/dPEGIirJ1/pN9773LDgF53JbuKfQUCuWnOSEAxHGRTvoWiW31PU7MWzaVlAMiWgMeeSVaf9apfi3xBefVX9wi3aLWcD9hiozOYYgHFAd1S0dLqtKp2FrzWjdkGQVO1RBkD4pkQZH4qFvvq7x1TWt4EobdtjuBBAUQeAN4x7AzXXTB+l3skTb2vbLFpAUoQJUbie0EfPsKF13Wtt+6yzaN3eSqk+h2IhgYBWdqgjuD8qCyaIvLINJesm4gtqzkbSJwMcATP2pd13VLmy2y0UKh1RkG7cQDCg4UAg5jM/IUZ0rrWpuKtxtzukTuBAYQSpKwAZIjAMxHenNzxbqgNt61pUulSSDp5Ye0KWE4zn2FAj6pqtJ+jBTFwWmRrkEFjygkkKJKwcDtickcW9Db3sNOiAAoDLgbtwLMrGNogK3ylSM1xb0D6q4121e8sPtYgJbIkYMAYGZMRjdTnpvTW09q55l1ri4Yygkbd3Ec/EcfSgQ3/BTF2ggjcYhh744ERQOosvYDeU21oKErBBB5GRwYH4VebfXtKQEKX84J8q6P4cUh6ubLOw04/Vr6d07gWHJBPb+lBWehdRu29QLjgOFkkMMTHOMyKuj/4nbDBtJwCCbrLIIkGPLmqprfgMnAU/X5x2oRNfZZVE6kFbYT0+WRjE5MknGKD07V9XS9bv2lvebcDgMuwjyiwwEYgTG09vvSLxd/noDk+XOfmzD7cfhFE+E9XZvm81sX9/oZvNdWQem4BsA+HMn8KD6xrdPduPcRbm4kKN0hdqgKMcjAFAHpLlhT/vFw21jBAGT3GTjBH9iide+kKqdPqPMYtBQlZiCZxnBAHHekWo1ALyAhPGxmUYjmSwI/Ctfpds3WBCKEEoyj1XGlRtI3ttEFjgkYmg66la3W2EYIirRZ6vdVVBv3BwP8yIx/4xVN1uuhzI9IEmOYjt9xSN+pZ4YfeaCxf4gdcbUm0huPcVCYLbYBIEweSMd6rnTdT5bgjGCp+hBBrLl3fbY5xj+4+VCJaJn5CfwzQdaUNuG0gMOCYA4NMr3vJ9txZMYg4A4z+E+1J99bJGz5z+UCPzmgaM5DHcSSZ2kMvABgHHMn75ri+3Mk8jZlcZxOPcH8qVlq3cQiJoC9VbMxuE7e7Lx7dqDU5rbJHf/SuzbiJPbjP99qBoNCna8PwrKX+afcflWqBnq9bqtUQC1y5j4Rx9+340RpdKLbqWdQ/AtjLfOYwKh1mtcbrdohEk/ASA0YmeciorVnZDHG3+/wC5/Cg9q8fEnpKXBMqLTiDHC+9efdI8Q2Qyu42uT8TneHPzfJP3g1evEuoFzoYEjcbFtts55CzHPyrwZ5UxxQe33fE9q3b8y6VBYQCSX3DuEXnPGMYqidd8bu4b9GUWVJy0DccxgcL+ZpP0PS23QtdcwhwiqCWJzBOMe5J+gNG9E8P271lmu3TbHmbJ2lvUWAH0zM0C61buXVUbWYvdUhgsktweM8GeKsniiygW3YVnfULs2lkZYYtCiGjJA5Mzird0Hpa6Wz5ai7dxl7YXaftvqo9Z6ezdUUqt2LjW5LKVKzCj9oHBSZB9+KBd0dDfDaNrY3KrFQFljcHpYyzRIgD6TXtvTLJtWbdssWKIqye8ACfyqudE8LpYvG9Cs22BCmd0sWclmb1HdGKe3dWy/wD6Lt81NuPzYUCnxH1NrOo01shWW+WXcUVirenaIJk5btFJ+p9CDLfZj+uu7QNunYL8SwTggEAfEDwKL8S9ObVajRvtvp5NzcxITaow24kMcyqrHsTTTqutM7lubAoO48rEHsT25nBxQef9T6e2mGiuqDLFFdRbwQSzgN3ZskH6CmHWNXptNdtu1lp9RSQSZwCYM8dvbdQ3UerLdu2pnaj7gY7wVkiDgSTHNQ6nxS631HoddoE3IUkNBBQqY2cGc9/pQN28al1izabfHNw7Qs8GDk/6Ul1Grdrtz9IuK72rTMpMq7ekM+IyCpZZnAIAoyxfXUtbLXkUMrsnsNpgj5mTMDmu/JJs3pts1y7u9UKJ9IVMFsYVZH1oHOkNu2CFKIrHcFUADIGfmTEyea56vqEbT3l8wHchXkdxEUFqtAAgIB3EABQBiAPczApLc02oBP8Au9y4jKQ6jAcZwZ9pkEZEUCdtBbtjcCxI/ZBhsmBjbn6ie9WSz05xaRQhaAd7BTDMDHpntt2x96QeH9Pct30ZLV62A43GA2ODPp4gzXodm6tsDe5VeF3EnAAH8AKCk6/Q3CCCFU+zzn6gA4rnSJcsrvOn0rIDBKmMn/iI9qVa7rd3zbkMCA7AErOAx2/lQup6tduoUYjYp3EKIzxJ/l9aC/8ATOpubN1l0tm0qoW3WwPURnMH1CAe/c1z4W6oL+nHnLaABIUFCZECTyTzNZ4cYnpiqyHy2RwzKw3AEsswRiB9aqevveRprRtXR5m8ggZ9EekmRzgTHegf9Q8O2rpy9kH3C3R9vh4zSdui27VwiFYrwQTHHOf6Un/29qBnePutNdFq2e2pc+oy34nt8qAfW6eWJAEFSpGfYj+dK36eAM809Y0LqBQBaTTDK9jmhtEQWAPzn8KZ6Mw32M0s/RiNwBADNtyRxnkngYOaCJbAESYYZ2n9oZ4PAgCc8zQhFG6qWFsj4o7d4oS4cg+4k/XvQcjmu7lyQZ+386xLJP8AGt3bBWJIyJGQfxjg980GaEAusgETwcirDa6WG2n0+oY9IgDv3nGarlt9rSO1Hr1Z429hxz/WgY/7KH7g/wCisoH/AG3c9/4/1rdARrHCXHRRJV2BP3/E/kKC2l2AMxMcgYnMdgYqTWac2bjqzbyrEE+8d/em+t8OldA2rZh8S7EA/eIBn7UHoKtZfpz20cE2z5G7DOdjh9owJgZxzmqf0/w5o7xKy/mDAQv6iP3o7c/Dk45qsaHrJtp5ZE29rwuMM2N47bwAAG5FW1ugMNRpNUjwmouBRGGVltw5gCADBjP1oLF4d8NJpi4QsRciQflMR3nNeb6VQLl6yz3FVHubQpE7xIUmeZiD3r0nqGk1dqDZ1ZMsFh1ByRjOcYrz7qPTbiagm8VLXGYsUJzJ9oABkk4oGvhHq9y5csWyWTygEUK4AyTLbSNuFjk9u5o7rfULlnq9lmYXVAULhS2xpVuAJfdvj7VWukXAmss3EkkOA09yZ9uBxTHrXUW1Gqu3mAVtPICgSCEJxuweZPFB6V4f6559l71zbbVWYZkQq92ngxkjtRmk6zZuIHRxB3QDgnaQCQDkiSM0h8IakXdCzXBuV2uAggZWYg+5jvVN8BXALtwEFiAfLLEnYJjHzIIk/Kg9S61qEA/V3RcETtCsO05Jx9u1eb2/FxZodGOYJCnZ/DI+dPOs9XW1augqSwtnP1x7/P5VX7+ltKi+UGJYCS+IJgYUHbHPM/TvQd9fffctLtS1uURcB3MSeBsBECe5AnPyoQ+FmYIyaglVXakrmMyO2Mn3qw9N6bbU7tqs+Jcqs4+2Ka6llt2SQgJJ2ovwrPOSBIX3gZmgrem0X6NYRWIJQtsIGfVBIyTic/etWup3R+1+S/0o9/D+pNtbl17RJ/dLQJPb0ihL+ge2M7T9z/SgL0updhuaSZwQJwBxjAzNb6r1u5YsO6ghzCISCNpaQT8yBNVXX6mwl2dUrskAqLW2e4IO7tI7Uu6tcBuKlpFt22yoksYkgFiRO7HbA7UFj0GquLaVQzAAKCDE8A/zFc6rWORJZiYxMmKh0jnbDGWkyeJjH8AKIjn5f+KCl3HSe49/TXemYZUbvVHb2M1YLmjBIHb4uPsP51MdKF45/uaAXQ3HRAgZgPkSP50r62+V+/40/VBQur0ytyKCrFh78056WxK844H0rZ0KzxRtm0AMUG2qEWWedo+ESZgUQwoa6YNAb0zSXFcqfSGRiZCtwpYCeVkgZpN1TaCykCcQZPGSfl7c096Fddr3loQvmSJOQMGJHcZ4xVU6p/mH5+r6T2oOA8bDJgHtzHf71sqCm44zA/lRF3TgWAe/P4t/Q1FesRYUz3Bj60EStj7V1Y1BBJgGVK5HZsGPnROl0u60v3pcvB+1BIFBaCYHvE/w962E5KnFDzRmlT0/Og2NR/cCsppa6CWUNvGQDx71q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http://e08595.medialib.glogster.com/media/b1/b14dcab8caf8b25d265ec13fd190e23a65a2f5397c60118cd60ec34610950f68/harlem-jpg.jpg"/>
          <p:cNvPicPr>
            <a:picLocks noChangeAspect="1" noChangeArrowheads="1"/>
          </p:cNvPicPr>
          <p:nvPr/>
        </p:nvPicPr>
        <p:blipFill>
          <a:blip r:embed="rId2" cstate="print"/>
          <a:srcRect/>
          <a:stretch>
            <a:fillRect/>
          </a:stretch>
        </p:blipFill>
        <p:spPr bwMode="auto">
          <a:xfrm>
            <a:off x="381000" y="3048000"/>
            <a:ext cx="3124200" cy="1874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Garvey Calls for Racial Pride</a:t>
            </a:r>
            <a:endParaRPr lang="en-US" dirty="0"/>
          </a:p>
        </p:txBody>
      </p:sp>
      <p:sp>
        <p:nvSpPr>
          <p:cNvPr id="3" name="Content Placeholder 2"/>
          <p:cNvSpPr>
            <a:spLocks noGrp="1"/>
          </p:cNvSpPr>
          <p:nvPr>
            <p:ph idx="1"/>
          </p:nvPr>
        </p:nvSpPr>
        <p:spPr>
          <a:xfrm>
            <a:off x="2895600" y="1676400"/>
            <a:ext cx="5943600" cy="4898136"/>
          </a:xfrm>
        </p:spPr>
        <p:txBody>
          <a:bodyPr>
            <a:normAutofit fontScale="85000" lnSpcReduction="20000"/>
          </a:bodyPr>
          <a:lstStyle/>
          <a:p>
            <a:r>
              <a:rPr lang="en-US" dirty="0" smtClean="0"/>
              <a:t>Marcus Garvey, born in Jamaica, travelled widely before immigrating to the United States in 1916</a:t>
            </a:r>
          </a:p>
          <a:p>
            <a:r>
              <a:rPr lang="en-US" dirty="0" smtClean="0"/>
              <a:t>He observed </a:t>
            </a:r>
            <a:r>
              <a:rPr lang="en-US" smtClean="0"/>
              <a:t>that blacks were </a:t>
            </a:r>
            <a:r>
              <a:rPr lang="en-US" dirty="0" smtClean="0"/>
              <a:t>exploited all around the world</a:t>
            </a:r>
          </a:p>
          <a:p>
            <a:r>
              <a:rPr lang="en-US" dirty="0" smtClean="0"/>
              <a:t>He promoted the idea of universal black nationalism and organized a “back to Africa” movement</a:t>
            </a:r>
          </a:p>
          <a:p>
            <a:r>
              <a:rPr lang="en-US" dirty="0" smtClean="0"/>
              <a:t>Garvey advocated a separation of the races, unlike Du Bois and Washington</a:t>
            </a:r>
          </a:p>
          <a:p>
            <a:r>
              <a:rPr lang="en-US" dirty="0" smtClean="0"/>
              <a:t>By the mid-1920s his Universal Negro Improvement Association had almost 2.5 million members and sympathizers</a:t>
            </a:r>
          </a:p>
          <a:p>
            <a:pPr lvl="1"/>
            <a:r>
              <a:rPr lang="en-US" dirty="0" smtClean="0"/>
              <a:t>Eventually his movement fell apart when he was jailed for mail fraud and deported to Jamaica</a:t>
            </a:r>
            <a:endParaRPr lang="en-US" dirty="0"/>
          </a:p>
        </p:txBody>
      </p:sp>
      <p:pic>
        <p:nvPicPr>
          <p:cNvPr id="6146" name="Picture 2" descr="http://www.thejoggingpen.com/wp-content/uploads/2009/10/marcus-garvey.jpg"/>
          <p:cNvPicPr>
            <a:picLocks noChangeAspect="1" noChangeArrowheads="1"/>
          </p:cNvPicPr>
          <p:nvPr/>
        </p:nvPicPr>
        <p:blipFill>
          <a:blip r:embed="rId2" cstate="print"/>
          <a:srcRect/>
          <a:stretch>
            <a:fillRect/>
          </a:stretch>
        </p:blipFill>
        <p:spPr bwMode="auto">
          <a:xfrm>
            <a:off x="381000" y="2057400"/>
            <a:ext cx="2421914" cy="3505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The Jazz Age</a:t>
            </a:r>
            <a:endParaRPr lang="en-US" dirty="0"/>
          </a:p>
        </p:txBody>
      </p:sp>
      <p:sp>
        <p:nvSpPr>
          <p:cNvPr id="3" name="Content Placeholder 2"/>
          <p:cNvSpPr>
            <a:spLocks noGrp="1"/>
          </p:cNvSpPr>
          <p:nvPr>
            <p:ph idx="1"/>
          </p:nvPr>
        </p:nvSpPr>
        <p:spPr>
          <a:xfrm>
            <a:off x="228600" y="1524000"/>
            <a:ext cx="5638800" cy="5029200"/>
          </a:xfrm>
        </p:spPr>
        <p:txBody>
          <a:bodyPr>
            <a:normAutofit fontScale="92500" lnSpcReduction="10000"/>
          </a:bodyPr>
          <a:lstStyle/>
          <a:p>
            <a:r>
              <a:rPr lang="en-US" dirty="0" smtClean="0"/>
              <a:t>The term “jazz age” was coined by F. Scott Fitzgerald and refers to the changing culture of  the 1920s</a:t>
            </a:r>
          </a:p>
          <a:p>
            <a:pPr lvl="1"/>
            <a:r>
              <a:rPr lang="en-US" dirty="0" smtClean="0"/>
              <a:t>However, jazz itself was created by African American musicians</a:t>
            </a:r>
          </a:p>
          <a:p>
            <a:r>
              <a:rPr lang="en-US" dirty="0" smtClean="0"/>
              <a:t>Jazz is a musical form based on improvisation, combining elements from blues, ragtime, and European-based popular music</a:t>
            </a:r>
          </a:p>
          <a:p>
            <a:r>
              <a:rPr lang="en-US" dirty="0" smtClean="0"/>
              <a:t>First emerged in the South, particularly New Orleans, and followed African Americans north in the Great Migration</a:t>
            </a:r>
          </a:p>
        </p:txBody>
      </p:sp>
      <p:pic>
        <p:nvPicPr>
          <p:cNvPr id="5122" name="Picture 2" descr="http://reading.cornell.edu/reading_project_06/gatsby/images/Life1926-02-18.jpg"/>
          <p:cNvPicPr>
            <a:picLocks noChangeAspect="1" noChangeArrowheads="1"/>
          </p:cNvPicPr>
          <p:nvPr/>
        </p:nvPicPr>
        <p:blipFill>
          <a:blip r:embed="rId2" cstate="print"/>
          <a:srcRect/>
          <a:stretch>
            <a:fillRect/>
          </a:stretch>
        </p:blipFill>
        <p:spPr bwMode="auto">
          <a:xfrm>
            <a:off x="6019800" y="1981200"/>
            <a:ext cx="2734887" cy="3581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t>Jazz Gains Popularity</a:t>
            </a:r>
            <a:endParaRPr lang="en-US" dirty="0"/>
          </a:p>
        </p:txBody>
      </p:sp>
      <p:sp>
        <p:nvSpPr>
          <p:cNvPr id="3" name="Content Placeholder 2"/>
          <p:cNvSpPr>
            <a:spLocks noGrp="1"/>
          </p:cNvSpPr>
          <p:nvPr>
            <p:ph idx="1"/>
          </p:nvPr>
        </p:nvSpPr>
        <p:spPr>
          <a:xfrm>
            <a:off x="3048000" y="1371600"/>
            <a:ext cx="5791200" cy="5257800"/>
          </a:xfrm>
        </p:spPr>
        <p:txBody>
          <a:bodyPr>
            <a:normAutofit lnSpcReduction="10000"/>
          </a:bodyPr>
          <a:lstStyle/>
          <a:p>
            <a:r>
              <a:rPr lang="en-US" dirty="0" smtClean="0"/>
              <a:t>Louis Armstrong became the unofficial leader of the jazz movement with his masterful playing of the trumpet and subtle sense of improvisation</a:t>
            </a:r>
          </a:p>
          <a:p>
            <a:r>
              <a:rPr lang="en-US" dirty="0" smtClean="0"/>
              <a:t>Bessie Smith became a very popular female jazz vocalist who earned the nickname “Empress of the Blues”</a:t>
            </a:r>
          </a:p>
          <a:p>
            <a:r>
              <a:rPr lang="en-US" dirty="0" smtClean="0"/>
              <a:t>Jazz was played in speakeasies all over the country, eventually gaining popularity all over the world</a:t>
            </a:r>
          </a:p>
        </p:txBody>
      </p:sp>
      <p:pic>
        <p:nvPicPr>
          <p:cNvPr id="4100" name="Picture 4" descr="http://cps-static.rovicorp.com/3/JPG_400/MI0001/348/MI0001348918.jpg?partner=allrovi.com"/>
          <p:cNvPicPr>
            <a:picLocks noChangeAspect="1" noChangeArrowheads="1"/>
          </p:cNvPicPr>
          <p:nvPr/>
        </p:nvPicPr>
        <p:blipFill>
          <a:blip r:embed="rId2" cstate="print"/>
          <a:srcRect/>
          <a:stretch>
            <a:fillRect/>
          </a:stretch>
        </p:blipFill>
        <p:spPr bwMode="auto">
          <a:xfrm>
            <a:off x="838200" y="1447800"/>
            <a:ext cx="2286953" cy="2667000"/>
          </a:xfrm>
          <a:prstGeom prst="rect">
            <a:avLst/>
          </a:prstGeom>
          <a:noFill/>
        </p:spPr>
      </p:pic>
      <p:sp>
        <p:nvSpPr>
          <p:cNvPr id="4102" name="AutoShape 6" descr="data:image/jpeg;base64,/9j/4AAQSkZJRgABAQAAAQABAAD/2wCEAAkGBxQTEhUUExQVFhQXGBoZGBgXGBQYFxwaGBcXFxgYFxcYHCggHBolHBcUITEhJSkrLi4uFx8zODMsNygtLisBCgoKBQUFDgUFDisZExkrKysrKysrKysrKysrKysrKysrKysrKysrKysrKysrKysrKysrKysrKysrKysrKysrK//AABEIAQQAwgMBIgACEQEDEQH/xAAcAAACAgMBAQAAAAAAAAAAAAAEBQMGAAIHAQj/xAA9EAABAwIEAwYEBAUDBAMAAAABAAIRAyEEBRIxBkFRImFxgZGhEzKxwUJS0eEUI2Jy8AcVklOCovE0ssL/xAAUAQEAAAAAAAAAAAAAAAAAAAAA/8QAFBEBAAAAAAAAAAAAAAAAAAAAAP/aAAwDAQACEQMRAD8Au2eOmg+NwJv3Lnlb4jr/AIdrBXfiWo5tPS2IdvKX4HGU6dPS6JdyAQGcIsDWFsw8wYMT7KzGfZVnJMOab9YJcx0i+7T1PdyT5uKbOkOug3ratPfKTY52uu0b6Rc96b1CD2TN0AzLXNcdJsecoN6OIDGEA2E3JvKUvzaoBE29/VWNuFaG6SAett1o/LqRbpLAQRG3LxQUivhq+KcHU6gp0xuSJ1eDeneq9xLws3DUviGtJJAgtiSeiveIptw74khkANG6qvFmHfii0MIDW3gzv9kHPallJh8UWhwFtQgnnHcts0wZpO0u3QOpA54cqxiaRjV2rDvXbsG8BoPM93JcP4TrhuKplxgSb+S7bl9f+WJ57T0QHBoPkhnV4efFbYmoGhxnlH3VewPEDKtd1FsmAXarRYDbqZKC2mIPeq5xh28JVHRs+hBTNuJ7Ec9lS+Ps0cxraTfkqNM89iNuiCoYQGHR0V84BygAms6HEtGkEXaZvuqLlGIjX/b95Vt4Lz5z8Q2nUIvMHbYWbCDpTBYLYwb9FpTeea91iCghx86CWG59u9E4SqTZ0TCEdXBhoRFJ17IDFiDdWvz9FiCrZziGveWmbWt7pJ/sZnU13ZHXdWvDZOAS51yTzRbsA3faOX6oEeWUCZcXEAWPIozL2S90uJjaYlNGYVrRMBQ0mxe19kEtXEBpDYJJU1EWWoIPosoVg6Y5IJSVqbrHA8loCUAmYZcyqO0LxAMmyqYpgOFPUAJvHzE+PIK05nmApNvdxB0jr5rneZZqaYc57CJm7bju8EE/EnD9NzSQO0fxcweV1zKq0tJB3BIVircW1Y2HiZuq7jcYajy6ACboNWPIIPQz6LsmU8UYQU2a69FpFyC9s3G2+8riTnd5XrR0QdkzniikadQ03tcTYaSCLju7lS8gzD+HrtqOuNnf2mxVVZRJ2RtDB1m9rfuN5Qd6ovYWSIgiZ5Eb7+C5JxRmnx8Q909lvZb4D/CocNn+Ip0H0pIa60zJaOYb3FKGOtsgOwBufApjlFFz3/y7OFwdojnKTUKt7DquncM5IadIF8Av7R7uglAxyfMK5eynVDiR+Nt2+fRWtjSef7qvZbWa2pAJva8QU+qtJ06TAQSNw4JRVNgGyiobKVpQbrF5KxAqbiSTZpjvt6LStiiB8soqmwc5WOY0AwgR4nNzAIpl3ciDVc8ggQO8beSOLhpFgvAeygV4jFOa6JkgL3KswIJa6Lm0L3FAT3rMEwAOMeCBp8YTEhD18xptJDngEISvcXtKrVauzX2RJbIcTsg2z/FOqvJDuyPlABnzlVLOs3FJhDoc4/h/VWrFUh8IvJAOkk9PFcdzLFGpUc7vsg0fULjqO3IcvRRuf0Ua1BQSsbJTrLct172SWi4zZWjJsVAAJHqgdZbk7W7x6Jy3At5KLCPkBF/HI3sgV4jLhcGD3EclV8zyk0jIksPt3K9vqtPMSg8RQD2lpEzZBR8HhtRi83Pl4eqeYfO6zSG/Fe5trEztyW3+1mnUBpyadmkmNQLhBHhPNKi2Kkd8e6DoGSfGNRtR1gJho5z18lc6GMmBDp5qvZHTbTYJJMQJ2TJmPGveABz+qBxgsQXPItAHnumQCrOEcQ4ubvy/dWAVoG3igm0LxRfxjOq8QehRVndy2qvgboVgJ3QeOq3DRdY50CStG4WDMoTNKbnWBgbINg3W6eQXpfNm/stmtDWR03UFGq2bcht3INqxkFtpGyo2eUarAS0WmXRvb7K51zcuB5TNkBmHbpkjz8EHNc+4hnCmkD2nHT5bn9PNUlzrqy8e0GU8Q0MsC2YHUkj7KrlB6sWq2QbsKeZPhnPcOnVK8Dhi93QDdX3IsM2mzv3QM6DxTYC7kEte2riHE3awbARJCkxzpjoLx38kAQ5x0uJAO4AOkDq6LnwQBV6LA6JJI6PJPkAVZMurD4bTMwOarHEGWQ9ppOc5mmTYNAd0AF4336jdOckqEsDI7kCrNq5NV7mvI7gbGLx7Ieq7nfkfW6Oz7h57WBzC5zg7kBAZHXeZ7kqaZY3qLHyQdBy/MA7DtqOMAC/iLIbB5j8evTcGm1o+s+ypjcY8gN1GBYDkuocEZWKdPU4dqxPjvCCxYOgW9okCdpRzjYlBl+sw4QDKKHZIbuCPogD+Mzp7LEW7LhK9QB0q7XvJJJE28ke2s30QLcPGymfhZ7p3QIcfmwdW0S5vTZAY3Moe0Ne6ZvayaVcpw4e4nfvKpmLyWo6tLC4s1SBO1+ZQX1hBYJMyJK0oBvzWk/RC5c3S1wJm0R4IbPKgZTa5ouDbrsgEweMms5pNhbuvMBH4hsWBgH9PqqzhMQDVIMjUBBtuLprTzEai03jn3oOb8fUNNZp6tI9D+6qxKvnHODLw6pybYecfoqEglo0C6SIAG5NgJRQyx9iAHA7FplFcOgFzAf8AqE37mSPo5OMbWcKgNMdhoJcepO3hdAvwFJwsRHqrZlzeyl9Vk+KPwzrd6AsslTU8Ko6NVF0qiAPGYSWwhMFW01GUx+Ix6BPMRiGhhnoqu+iHvD9RaWm0ILeazW2qFonw+iqnEmBYS51KNQ7TgOf72WuLy4P7ZBLh+K+r1WtGppkRvuTufFBX8uqj4rNfy6hK7Nk1Rwo6twZ0xa3euKUB/MaDycB7rs+RYnVTDBbQwT4lAzw1Z0gOBvz6KQY8Oe1uxBLSoMLW0Nl83cRPSdvJQOP8/VIi59DH3QM3Od/kr1EgtKxBE7EW7O/XkFTuIeMHUnupSJEXB6/RWmjgy1umSb3VMx/B731XloGhxkFxk33QJ38XwCHAOndCVuMRp002uYesrfMv9PMQ2XNcyOkmUir8LYhv4Z8CgfcOcQjXDnHcRJ9U/wCNMxDaNj+GR52C5yzKKzDJGkhEZ/i31GMZefxeWyAL/d3i4ddNMFxgRao3f5iPrCrRwzuiifSI5ILNxHmmqiA14cHu5d3Xv2VSety0rwMQS4HEaHA8pB8xsfr6lXKgWvGlpIbU3iN97OVGcIMI/LapabEjwQW1j9JcJ2dHsDz8VPRekWIqvcaTi4ESZAABna8dxCaUKiBtSupnu0hA0KyIrukIA8dXJ8FHgnOkfy3HYXhok7fNErbFMsVJh8rp4jtVmB7oiSSDA2uCgLLPiWfiMPTiez8QPd2TBBAIA8uireet+EXBtQVASAHDmAJPXwVlrcM4ZrBBrU4INgwjw52lVLiShDmBpEdqPUfZAta+4K6VwJmuoHV8zjp63my5eKZTrh7HPovAmGuIm/TZB2DOKxbh5O/6SqvlfEpIDnAQIDh3Hc/50RPFGaF2Gsb6f/I2sVz3DYet+Gb9EHamVpAINiLbLFx8VcQLdsRbcrEHTc24tDaLHUYeXbgmIt9ZVSxnHb4hoc13Mkz6LfJ69JzXaoI/Q3VU4kLBVJZsRKCfEcUYhxvVf6oSpntbb4jl7kOTHEuLQ7SjuIuGn0mB9jpEOjmB+JAuxNWuKbajtWh5MHqldTEuJkkqw8Q8QNr0adFjdIEewhIcc9sNY0QAL9SepQQGseq2NB5Zr/CvXYGoKYqlp+GTAdylbOxbi3REDpsgD1LyVLhsK+o7RTY57ujQXH0HLvTc8IY2J/hqkf8AYT6B0oEW6Mw3RavwrmkhwgjcGxHispu5eiDonFrcKzAimx4FWlBZaHF1i6TF5m/JVfBYuWg9VY+McyoVsKNGg1XNabAam7EyeRtCp+W/JfqgeU8TKYUcRaFWTVhFYfGDqgeuh1kVQ7ItskrcYBcFM8BmbSEEuMx1WIAt3qrZ453Y1c55c7K0YvGtiAq7nNMvaNLXGHSdIJgQeiBLK9lEY7L3Uqvw95I0nkQ7Y+6sPGHDDcJRouDpeTpf3mJkD2QJnZm91NrHGQ02W2Dxek2QTsM5rA4iA7bv7/BYwoLKM6b+RqxJm4OpHyO/4lYghw+OdTmNjuENjsRrdPsnvF2WCm/W3Ykgjo5VlxQMMkziph3hzbjm08/DvVvzPixlSiR8N+ogwCOo6qiYPDGo7SCBYkk7WTvJsiquOt0lgmBNzG1uiBExkHwVt4HoAsqvfTmYh5EiOYErMw4ekB3yNA7V5I8kRw7i6hP8NZzGXD+4XghBYH4doaxkAs+aItvO3ikmYcGVcXVNQFtNpgbTMbkQRyVswFE1Xi0ACFYatPSy3ggQ8O5QzCMFKlsLue6NTyeZjlyAT+m6dokdELSaAJIJnkhMS2pb4dMN7+vcYQJuOOH24hhc0BtdokG3aH5SfoVyYiCZF/ddgJq64fu6Yky3+0HkfFUbjDI3U6hqBvZdc9x5+qCu0cZFiEdRqgjlCVOprei6CgMxNLogXOcEU6tKge9BqzFELb+KMy06T7KxcPiMPUGhrnOkie4QB4b+qZ4LhihXw4c5jqdbYkSBIndptBtt1QU05k9X7/TfNaTtVNxh5vDovaJafsl2b8JNOH+JTBbVYDqZFjG48YVLoy1w3BB5SD+xQde48yZj8O6o2A6kNTTsbXIXPquKqYmpTbVeXNAB9rphgcdUxQdRaapaBMF2q3eVA/BOoF0gghpiQg9r5XXxVR3wWFzaYDZkACBsO9TM4RrfwwrfiLo+HHa+bSPdXj/T/Kn0cKXPcD8Uh4A5SAN+fJWV+GA02jnCDmtPh3MQAACABYawsXTY/qCxBzXjSjOHc4cyCfVc5crjxHmXYLTu4GOm6pziga5DhQ7U52rTAEC0yr21rWuD9RADAY6cgqZwri4qEH5YJI6xsraMW19NzqjYFgY3jkgEqaWBz/iOcypLZ5glCZPljxiCQ46ALci7UOfcEfRojENbTpscWgklXLIuHdEuqRMWaOXigNyTDaQmdYAt81tTbAgdL/ohqr5DvAoJBSAufJBV8XBINwvKdclt5JA9kHU7SDfEYX4onY9R91BiMJ8RmioBq68imNMaWrKNQPF0HH+JcjNB5LZ0E+bT0PUdCkRau35rlLarSx43EA/YrlefZE/DPhwsfldyP7oEi8KlcFG5iBrwriyKjmE7w5viDf7ei6QzG9lpcCQRIM2BHIrk+Xv0VabuWoA+DrH6+y6Rh8X8Jr2uZra6xHTkT6IGFKXtD2iWPdDgI3A3B5i0ea9xeS0jOgAF4gkgT5E84lHZXh20qNOnTcNA2cd952W2YCdBEuk9oCxb/XHMD7oBcpwOHpBzGM+HAuRuQOZPVZi34eqx7tOosbEO6IrGU3NktInlO7h+qX4is5mghoBqfMI9EA/CmKDazqQqRRguZTMb6r6SbwOneri52oSSuX43Dtdinlt42HfzHqrhg8zbTww1CXsbEcp8UD9uFbHyn1WJIzielAkVJ/zvWIOQ5+/thv5R9UocisXVLnFx3JlDkIMoVHNcHNMEbKwcPPq4nEsZJJO/QNG/sk+Epg8x911D/S/Jw2m6uRd9mz+UH7n6BBc8LhGUmw1oaO4AIui+Gkncn9kPXetKbpeejAPX/JQHtcADPmga47To2LV5Vq2KjwlXUxrv7h7Sgjw9YCofGP8AiAP1UmKwonU3ncpTg693n8tRwPmZH0903wdadTDuLjvaUEGJMsdG8JXgcQQYTLFj4TtQuw7+fNBYqk0uDmG/MfcIHFJ4cIPNAZlgGVGmlWEtOx5+M9Qsa8gI5jhVbHNByDibh2phnT81M7PH0d0KQhdrqUgQ6lVALTa65xxTws7DuL2S6kfMt8e7vQVp7V0bCv8Ai0qb/wAzAT47H3BXOnK58HYnVhy3nTeR5P7Q99SCwZXViBF2Xj8zfxW6jf1R2UYtzq1YkgtJDRFtNh2B4WM96WPEODhuictxDW1AHEN1zvtqsB5x9ED0MLQNJkA/Kb81XeK/jMf/ACnQI2536eF0/c49sRA3jc9nY+f3QWcS6lqABIHQy3UZAvzQUvLWVZMNLnnxJure7IKnwNIf2yBII9pTDJ6BbTaC2Dz6ymtNkkHogrI4Of8A9Uf8T+qxXFYg+Z3yCQd1GSpq75M+vpCgKCfL8M6rVZTbu9wA7p3PkLr6CyzDilSaxogNAA8guT/6ZZdrxDqhFqYgf3O/YH1XX3CyCFzpKyj8s83OJ94Cic+6LpM+UdGj6IIsWyKLzz0n6IHIX/yT3O/9ppXcD2eRt6pbw8yG1GHkSPSyDQYPRUf+V4l3cRsR7IerXI+HVHSD4hNqglrf+JSig2WPpncTHl+yBuyq2rTJHLcdOo8FWcypljwJsNj/AEm49EZltYsIPI2cOoWZ+zsNd0kfcIGGWvFVl/mG/eocQTRdqG3MIPL3Gm8XtAI7wRKfYikKjO9BEdNdtt0AX6ZZVEjvSk4l1CpF4TujjadZsP8AXmgoPFfCOia2G7VPdzRu3vHclfBdeKz6fKoy39zO0PYuXRcTQqUDqadTDz5eBVczjIRqbi8I3tMcHvpDnHzFniJsgOa5aYuhrbbcQWnoRcKZ7QQCPlMOHgbhb0ggfYR5dTY55Beez2evUDpspq1Eaamkgm0gHmL3SeqXaGtadJDhDhZzWus6D4XTbJKAbTgNgNJbMySDO/fJQSYfEh7Zb4HxG4W1XEFty1xHMj9EJh6zabjT2cSSB1m6PoVQbW7xugkbjRAgiPNeqBwpSZN1iD54eoyp307960dRIEwUHVP9MMHpw4dze4u//I9gr1ibNSTgrB6KNMdGD6JtnD4ACBfTfL2jqfZNWmS4pTlbZqz0B+ibUuaAPX2gvcM3RiHDk8T5oJ9WHjxRePMFrhyv+qAh7bub1EjxCS1XaKwPJ1/1+6eVnfK8eP6pPnNHskjdhkeBuggayHOb3yFtWOqg/uIWtZ0tZUHMQfJe4QS2oOolAFg8UHNZ1aS0+E2VhoV9MAqjOcWOd01T7BXOg3WwEdPsgiz7AB7dQuD9VW6UsMK2UXlliJadwoMZkeq7DI90A2BzK0G45g7Fb1MJpPxKBMC5ZzHh1CVYvCVKV9JIHqpcuzUGIMFAwfTbWEshrxu3kfDogPglpggghNmtZUM/I/8AMNj4j7qWvSMAVGyOTh+v2KAKlSJCLwNZ3ap2ENLgT1HKO77rMMzSZa4Ed9j+igxVSaomA2QNxfvty8UHmPoBwZO5bud5B6+aruIe+m7sOc13O+46+KtWOqWbPKx8Yg/ZVzOsJ8RmobjpzCBc7DuJk1t7/N1WJb/DO/KV6grWAptLu0Yvv0TilhGPcGtdMESPNJjhHyZaYBuVY8gps+NTDLkkT1te/og6vk1KKfsh85d2o6JpgmRTCSZi6XFBvkrbuP8AT9Sj6XRQZS3svPgFvqgoFdZsOTF7dTR3hDY9kOnkbqTA1JBb0uEE+DvTLTu0x5clDXbMT+IFp+ylwlnkfmHuFmIpy1w6GQgSZe356LvLxW2XNIqR1sfRZmjdLmVh5phSphxbUbz38UFTzinp1DvhO6Fcs0NH5W//AFCR8aS11ti8T6H9E8pkEMPVrT/4x9igZUMWT8wlG0Hg7HyS1jOiLo4Y7oGG+4kKv59wu1/bpHRU3t8p8R909oNcN1pjcSAIlBQ8NjX03fDqghw9+8dVYMJmRAsbdDsl+d4cVBfls4cv86JbgtYJaeX+SgtLsXTPzNg/0n7FC4nGUmtcACSRu6LeACT1sTFkI53M+6C1PdrwwkH4kAX3PRRHBuY2HgXHIypckxTqgBBBpz5gi5C3z3E/zG0m7xPdfn4fogWswrSAYN14j2UXgABthYbrEFExFFr6MNdpmxO/qguDGEY3SSCGtNxsdh90ZToNY1wkmDJ8EHwa9v8AGnTsQ6PYoO0Nf2B4JLim3TbDDspfiRLkBOAbFM95+ywU5W9AdgDqStsOIfCAWrT1MI5tuEDRdpcD6p1iqekh3LmlFelpeRyNwgMLgHtIRUdojqEuIllvmb9Ecx+prXjlugX4jD6mvYfEJZlGMLCWlWPFbtf13VYzajoqEjqg0z/AHEHS0gHcTtIW+ApENFN/Zc35Sdu8I5tcFjXj5m7qLGVxUAcN0DTAUzYuERa6Kr4sDZVttV8QSY8VPTrk2O6AnEYxx5pZWqEm5Rj2qGoAgFD4QOJAcQQ9zSPyxfuuCt8bUA5pVUrygOrBsz9TKErVJsFpTplyJFDSEDvhgEMHT4hPoAP1UWeY0txbjEFrWwDza4T5CZ9E34eoAUWh1iDJ8DeEi4+puL6eIpsLg0FtSLiAZBMcrlAY3PRAsvFURm9L8rvVYgTYrO3OpgN7LvxdCo+EapGLpd5I9kvoVN0Vkb4xVI/1BB3/AAvyeSX1R2kblzpYPBRGgS7uQS4Vtm+Z91jxFQd63p/Y/Uryp87PBBJUOqWpPjx2WnmDCaMd2vNA4unqY8DcGUEeH+bxEIjKXQXUz5ICk/Yqaq/TUDh3FA0rUewQkGcU5Y13kfJWfWCPFJMXSlj29DIQV7C1ItyKIGEIMjYoYfQplhq9gCgmpsERCl+GwDtLT40KCvWlB654QOLqRsvK9X15LQ1Q4XQLH4cuN1s3BNHJTVsU1tlrRDn9w6oPbNC8w9H4jxO3tCldhw3vRuFd8K0dpwB8AdkDRkn8JP8Ad2W+Td/VCcRV3toPhwENNm7eCl+MXbqDHOlj2EWc0j1ESg5bCxSnCPH4XLECRwhG5J/8in/cvMwowSRyKzJjFZnj9ig75lTv5YKkxdeG23JhL8LWjDgrao6aTT3oDqHyDwH1K9ce0zzXlL5R4BR13wWf9w9kG1A9oLSqNLpUuC3CzHkWHNAqxVPQ7+l1x3dynDRUZ/UFvjKrTFPmhmNDCTTcHafmA3CBhldWRB5LyoO04dQVDrgh7djupy6XAjmgqGKEPhCvxJB3TDOWw8+KTVd0DIY6R3rX4xKApqYugIJ3O6pficQXWaPNbaHO32TjKMJTB7ZsOSAPLcs1DU6/2R1Vuhb5hmLQ6GDuEIOmXv8AmBaO/n5IC8rw4e4veQKTLuJ2tyQpxXxKjn8ibeGw9oQzMvc+sWvqubREECZHkNvNP6OGw7LDteMn9Agio1R1WuMcCCmrMU0CGsHoPsgsfTc8SALdEHPK2avDiIFiRt3rEwq5G9ziYFyTz5r1BVsY3sz3r3h6kDXbPIE+yxYg6zrP8MxF4d38pnmsWIGFF3ZHg36JfmLzqo/3O+gWLEDDBHbwQ5eS9x6AwsWIEgeQKtT8TQSFLkGHDRqE6jBJ6zusWIDsMYqPZ+Hoso1CHxyleLECviAfzD4pC7crFiDGqWjusWIC4UT3QsWIG1HBtaAQJJG53/ZRvKxYgFxtqg8PunVDLmaQbyRO4/ReLEBdLCDqfb9FFmFDS2Q53r+yxYgUNpW+Z3t+i8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http://upload.wikimedia.org/wikipedia/commons/d/df/Bessiesmith3.jpg"/>
          <p:cNvPicPr>
            <a:picLocks noChangeAspect="1" noChangeArrowheads="1"/>
          </p:cNvPicPr>
          <p:nvPr/>
        </p:nvPicPr>
        <p:blipFill>
          <a:blip r:embed="rId3" cstate="print"/>
          <a:srcRect/>
          <a:stretch>
            <a:fillRect/>
          </a:stretch>
        </p:blipFill>
        <p:spPr bwMode="auto">
          <a:xfrm>
            <a:off x="381000" y="3733800"/>
            <a:ext cx="2058226" cy="27542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Jazz Gains Popularity</a:t>
            </a:r>
            <a:endParaRPr lang="en-US" dirty="0"/>
          </a:p>
        </p:txBody>
      </p:sp>
      <p:sp>
        <p:nvSpPr>
          <p:cNvPr id="3" name="Content Placeholder 2"/>
          <p:cNvSpPr>
            <a:spLocks noGrp="1"/>
          </p:cNvSpPr>
          <p:nvPr>
            <p:ph idx="1"/>
          </p:nvPr>
        </p:nvSpPr>
        <p:spPr>
          <a:xfrm>
            <a:off x="381000" y="1676400"/>
            <a:ext cx="4800600" cy="4898136"/>
          </a:xfrm>
        </p:spPr>
        <p:txBody>
          <a:bodyPr>
            <a:normAutofit/>
          </a:bodyPr>
          <a:lstStyle/>
          <a:p>
            <a:r>
              <a:rPr lang="en-US" dirty="0" smtClean="0"/>
              <a:t>Duke Ellington coined the term “swing” in his hit song “It Don’t Mean a Thing if it </a:t>
            </a:r>
            <a:r>
              <a:rPr lang="en-US" dirty="0" err="1" smtClean="0"/>
              <a:t>Ain’t</a:t>
            </a:r>
            <a:r>
              <a:rPr lang="en-US" dirty="0" smtClean="0"/>
              <a:t> Got that Swing”</a:t>
            </a:r>
          </a:p>
          <a:p>
            <a:r>
              <a:rPr lang="en-US" dirty="0" smtClean="0"/>
              <a:t>Jazz began to bridge the gap between the races with success from white jazz musicians George Gershwin, Cole Porter, and Irving Berlin</a:t>
            </a:r>
          </a:p>
          <a:p>
            <a:endParaRPr lang="en-US" dirty="0"/>
          </a:p>
        </p:txBody>
      </p:sp>
      <p:pic>
        <p:nvPicPr>
          <p:cNvPr id="4" name="Picture 2" descr="https://encrypted-tbn3.gstatic.com/images?q=tbn:ANd9GcRYhb9Kpg88P6IeI9Z1QZty0lq_J9JTUDHZ7MY1F3SINWQi572K"/>
          <p:cNvPicPr>
            <a:picLocks noChangeAspect="1" noChangeArrowheads="1"/>
          </p:cNvPicPr>
          <p:nvPr/>
        </p:nvPicPr>
        <p:blipFill>
          <a:blip r:embed="rId2" cstate="print"/>
          <a:srcRect/>
          <a:stretch>
            <a:fillRect/>
          </a:stretch>
        </p:blipFill>
        <p:spPr bwMode="auto">
          <a:xfrm>
            <a:off x="5867400" y="838200"/>
            <a:ext cx="2971800" cy="3059206"/>
          </a:xfrm>
          <a:prstGeom prst="rect">
            <a:avLst/>
          </a:prstGeom>
          <a:noFill/>
        </p:spPr>
      </p:pic>
      <p:pic>
        <p:nvPicPr>
          <p:cNvPr id="23554" name="Picture 2" descr="http://www.ordway.org/wp-content/uploads/2013/09/Gershwin-700x722.jpg"/>
          <p:cNvPicPr>
            <a:picLocks noChangeAspect="1" noChangeArrowheads="1"/>
          </p:cNvPicPr>
          <p:nvPr/>
        </p:nvPicPr>
        <p:blipFill>
          <a:blip r:embed="rId3" cstate="print"/>
          <a:srcRect/>
          <a:stretch>
            <a:fillRect/>
          </a:stretch>
        </p:blipFill>
        <p:spPr bwMode="auto">
          <a:xfrm>
            <a:off x="5257800" y="3429000"/>
            <a:ext cx="2975916" cy="30694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t>African American Literature</a:t>
            </a:r>
            <a:endParaRPr lang="en-US" dirty="0"/>
          </a:p>
        </p:txBody>
      </p:sp>
      <p:sp>
        <p:nvSpPr>
          <p:cNvPr id="3" name="Content Placeholder 2"/>
          <p:cNvSpPr>
            <a:spLocks noGrp="1"/>
          </p:cNvSpPr>
          <p:nvPr>
            <p:ph idx="1"/>
          </p:nvPr>
        </p:nvSpPr>
        <p:spPr>
          <a:xfrm>
            <a:off x="228600" y="1371600"/>
            <a:ext cx="4953000" cy="5202936"/>
          </a:xfrm>
        </p:spPr>
        <p:txBody>
          <a:bodyPr>
            <a:normAutofit lnSpcReduction="10000"/>
          </a:bodyPr>
          <a:lstStyle/>
          <a:p>
            <a:r>
              <a:rPr lang="en-US" dirty="0" smtClean="0"/>
              <a:t>In the 1920s, the term “New Negro” emerged suggesting a radical break with the past</a:t>
            </a:r>
          </a:p>
          <a:p>
            <a:r>
              <a:rPr lang="en-US" dirty="0" smtClean="0"/>
              <a:t>No longer with African Americans silently endure the old ways of exploitation and discrimination</a:t>
            </a:r>
          </a:p>
          <a:p>
            <a:r>
              <a:rPr lang="en-US" dirty="0" smtClean="0"/>
              <a:t>African American novelists, essayists, poets, and journalists became attracted to this new attitude in Harlem</a:t>
            </a:r>
          </a:p>
        </p:txBody>
      </p:sp>
      <p:pic>
        <p:nvPicPr>
          <p:cNvPr id="3074" name="Picture 2" descr="http://jumelterracebooks.files.wordpress.com/2007/04/a-new-negro.jpg"/>
          <p:cNvPicPr>
            <a:picLocks noChangeAspect="1" noChangeArrowheads="1"/>
          </p:cNvPicPr>
          <p:nvPr/>
        </p:nvPicPr>
        <p:blipFill>
          <a:blip r:embed="rId2" cstate="print"/>
          <a:srcRect/>
          <a:stretch>
            <a:fillRect/>
          </a:stretch>
        </p:blipFill>
        <p:spPr bwMode="auto">
          <a:xfrm>
            <a:off x="5638800" y="1752600"/>
            <a:ext cx="2982897" cy="4267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TotalTime>
  <Words>873</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The Harlem Renaissance</vt:lpstr>
      <vt:lpstr>The Harlem Renaissance</vt:lpstr>
      <vt:lpstr>Migrants Face Challenges and Experience Chances</vt:lpstr>
      <vt:lpstr>Migrants Face Challenges and Experience Chances</vt:lpstr>
      <vt:lpstr>Garvey Calls for Racial Pride</vt:lpstr>
      <vt:lpstr>The Jazz Age</vt:lpstr>
      <vt:lpstr>Jazz Gains Popularity</vt:lpstr>
      <vt:lpstr>Jazz Gains Popularity</vt:lpstr>
      <vt:lpstr>African American Literature</vt:lpstr>
      <vt:lpstr>African American Literature</vt:lpstr>
      <vt:lpstr>African American Literature</vt:lpstr>
      <vt:lpstr>Dreams – Langston Hughes</vt:lpstr>
      <vt:lpstr>Harlem (Dreams Deferred)</vt:lpstr>
      <vt:lpstr>Their Eyes Were Watching God</vt:lpstr>
      <vt:lpstr>Lasting Impact of the Harlem Renaissance</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dc:title>
  <dc:creator>lbyrne</dc:creator>
  <cp:lastModifiedBy>lbyrne</cp:lastModifiedBy>
  <cp:revision>12</cp:revision>
  <dcterms:created xsi:type="dcterms:W3CDTF">2014-10-03T18:54:00Z</dcterms:created>
  <dcterms:modified xsi:type="dcterms:W3CDTF">2014-10-15T12:54:31Z</dcterms:modified>
</cp:coreProperties>
</file>